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7"/>
  </p:notesMasterIdLst>
  <p:sldIdLst>
    <p:sldId id="259" r:id="rId2"/>
    <p:sldId id="261" r:id="rId3"/>
    <p:sldId id="272" r:id="rId4"/>
    <p:sldId id="273" r:id="rId5"/>
    <p:sldId id="274" r:id="rId6"/>
    <p:sldId id="268" r:id="rId7"/>
    <p:sldId id="260" r:id="rId8"/>
    <p:sldId id="263" r:id="rId9"/>
    <p:sldId id="269" r:id="rId10"/>
    <p:sldId id="270" r:id="rId11"/>
    <p:sldId id="262" r:id="rId12"/>
    <p:sldId id="264" r:id="rId13"/>
    <p:sldId id="266" r:id="rId14"/>
    <p:sldId id="275" r:id="rId15"/>
    <p:sldId id="271" r:id="rId1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40000"/>
    <a:srgbClr val="860000"/>
    <a:srgbClr val="9600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4995" autoAdjust="0"/>
    <p:restoredTop sz="94660"/>
  </p:normalViewPr>
  <p:slideViewPr>
    <p:cSldViewPr snapToGrid="0">
      <p:cViewPr>
        <p:scale>
          <a:sx n="123" d="100"/>
          <a:sy n="123" d="100"/>
        </p:scale>
        <p:origin x="-978" y="13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pn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DA0044E-6383-4E69-BF62-3E0827F779F0}" type="datetimeFigureOut">
              <a:rPr lang="en-US" smtClean="0"/>
              <a:t>1/25/2021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1694CD9-E702-42B5-A9BB-B19ED70FB4D2}" type="slidenum">
              <a:rPr lang="en-US" smtClean="0"/>
              <a:t>‹#›</a:t>
            </a:fld>
            <a:endParaRPr lang="en-US"/>
          </a:p>
        </p:txBody>
      </p:sp>
    </p:spTree>
    <p:extLst>
      <p:ext uri="{BB962C8B-B14F-4D97-AF65-F5344CB8AC3E}">
        <p14:creationId xmlns:p14="http://schemas.microsoft.com/office/powerpoint/2010/main" val="36085804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l-GR" dirty="0"/>
          </a:p>
        </p:txBody>
      </p:sp>
      <p:sp>
        <p:nvSpPr>
          <p:cNvPr id="4" name="Slide Number Placeholder 3"/>
          <p:cNvSpPr>
            <a:spLocks noGrp="1"/>
          </p:cNvSpPr>
          <p:nvPr>
            <p:ph type="sldNum" sz="quarter" idx="10"/>
          </p:nvPr>
        </p:nvSpPr>
        <p:spPr/>
        <p:txBody>
          <a:bodyPr/>
          <a:lstStyle/>
          <a:p>
            <a:fld id="{83717F64-7AF8-4C8F-A440-CEAFB569F84E}" type="slidenum">
              <a:rPr lang="el-GR" smtClean="0"/>
              <a:t>1</a:t>
            </a:fld>
            <a:endParaRPr lang="el-GR"/>
          </a:p>
        </p:txBody>
      </p:sp>
    </p:spTree>
    <p:extLst>
      <p:ext uri="{BB962C8B-B14F-4D97-AF65-F5344CB8AC3E}">
        <p14:creationId xmlns:p14="http://schemas.microsoft.com/office/powerpoint/2010/main" val="412080399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l-GR" dirty="0"/>
          </a:p>
        </p:txBody>
      </p:sp>
      <p:sp>
        <p:nvSpPr>
          <p:cNvPr id="4" name="Slide Number Placeholder 3"/>
          <p:cNvSpPr>
            <a:spLocks noGrp="1"/>
          </p:cNvSpPr>
          <p:nvPr>
            <p:ph type="sldNum" sz="quarter" idx="10"/>
          </p:nvPr>
        </p:nvSpPr>
        <p:spPr/>
        <p:txBody>
          <a:bodyPr/>
          <a:lstStyle/>
          <a:p>
            <a:fld id="{83717F64-7AF8-4C8F-A440-CEAFB569F84E}" type="slidenum">
              <a:rPr lang="el-GR" smtClean="0"/>
              <a:t>15</a:t>
            </a:fld>
            <a:endParaRPr lang="el-GR"/>
          </a:p>
        </p:txBody>
      </p:sp>
    </p:spTree>
    <p:extLst>
      <p:ext uri="{BB962C8B-B14F-4D97-AF65-F5344CB8AC3E}">
        <p14:creationId xmlns:p14="http://schemas.microsoft.com/office/powerpoint/2010/main" val="361653762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A8A3DAE6-5352-4C44-957D-C6E95B958BAE}"/>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xmlns="" id="{EF6F4D73-1CD8-4D4B-9675-D0F8B2FD0A67}"/>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xmlns="" id="{24A8A98F-605C-43FA-88EA-EBDF0E9E3BF1}"/>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5" name="Footer Placeholder 4">
            <a:extLst>
              <a:ext uri="{FF2B5EF4-FFF2-40B4-BE49-F238E27FC236}">
                <a16:creationId xmlns:a16="http://schemas.microsoft.com/office/drawing/2014/main" xmlns="" id="{56E1C587-F3FB-4B20-829A-12F464698BE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xmlns="" id="{1B737897-73DF-4C1B-BEDA-2AE2F91D7C06}"/>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24074567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83099CEF-D1BB-4C2B-90B8-76D0B4E3607A}"/>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xmlns="" id="{124F7E62-8E5C-48F3-B34D-58AB3A05186A}"/>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xmlns="" id="{DD59331C-A876-47BD-831A-AD22D422FDD4}"/>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5" name="Footer Placeholder 4">
            <a:extLst>
              <a:ext uri="{FF2B5EF4-FFF2-40B4-BE49-F238E27FC236}">
                <a16:creationId xmlns:a16="http://schemas.microsoft.com/office/drawing/2014/main" xmlns="" id="{1F1CC3B9-5403-4680-9CF2-0D60A4598A4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xmlns="" id="{E7DF6D1D-6C34-4396-BD1A-516AF4AC0C47}"/>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151325928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xmlns="" id="{497E8A61-650C-446C-BEB1-7EF8676BB532}"/>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xmlns="" id="{CEC1D1E8-AE86-41A3-8F98-90661DB62A3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xmlns="" id="{B96FAA64-F8EF-4B98-A0DC-9870937CEA3F}"/>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5" name="Footer Placeholder 4">
            <a:extLst>
              <a:ext uri="{FF2B5EF4-FFF2-40B4-BE49-F238E27FC236}">
                <a16:creationId xmlns:a16="http://schemas.microsoft.com/office/drawing/2014/main" xmlns="" id="{B4A3767D-E6DF-42E8-B1CA-904D5827FBE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xmlns="" id="{A4663FAF-7316-4D1C-8F15-F2A636CD438E}"/>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23042853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A5682CD4-9F41-4952-89A3-20804CE2AFF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xmlns="" id="{F74E0778-395E-4FF9-B28D-2B0931679FBA}"/>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xmlns="" id="{26F1746D-DBF0-4F22-9D2F-54545CF9F535}"/>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5" name="Footer Placeholder 4">
            <a:extLst>
              <a:ext uri="{FF2B5EF4-FFF2-40B4-BE49-F238E27FC236}">
                <a16:creationId xmlns:a16="http://schemas.microsoft.com/office/drawing/2014/main" xmlns="" id="{2169C3BB-82FC-4988-A48A-FE5472985AD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xmlns="" id="{C625340A-1828-4A4C-9579-59CFD626F044}"/>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134435134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4262EA8D-FD86-4C63-8736-8C1EA2C79EB1}"/>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xmlns="" id="{5404DB03-6381-47F5-B9FB-8FEBCC4D9CD5}"/>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xmlns="" id="{1D2D39DF-F806-4D59-99BC-08A47450EEAD}"/>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5" name="Footer Placeholder 4">
            <a:extLst>
              <a:ext uri="{FF2B5EF4-FFF2-40B4-BE49-F238E27FC236}">
                <a16:creationId xmlns:a16="http://schemas.microsoft.com/office/drawing/2014/main" xmlns="" id="{024F1AC1-2700-4E1B-9E65-2A3AB04286A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xmlns="" id="{7F1296E9-282A-44C9-8BDE-3EC3FED9819B}"/>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34391809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6DBE4E5-076E-453B-8FCC-C9AA20AE629F}"/>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xmlns="" id="{4457A139-ADD1-4636-8FB6-BB7BA74E63E6}"/>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xmlns="" id="{C194AD34-A832-4E23-9DF1-E1D386E436FF}"/>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xmlns="" id="{D1BBA90B-DC93-45C9-BFB1-360346E33B1F}"/>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6" name="Footer Placeholder 5">
            <a:extLst>
              <a:ext uri="{FF2B5EF4-FFF2-40B4-BE49-F238E27FC236}">
                <a16:creationId xmlns:a16="http://schemas.microsoft.com/office/drawing/2014/main" xmlns="" id="{98F02910-6AE9-4918-8317-703430F3FF43}"/>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xmlns="" id="{F3681A7C-D0A6-4C21-BCB0-087A3D73AA01}"/>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59116591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02BD1F3D-B734-4F13-9676-1EED8F932BC0}"/>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xmlns="" id="{B39EF41B-D7DC-4446-8E81-82964A2C54B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xmlns="" id="{D2915804-C046-4F2C-B092-17689EB4545B}"/>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xmlns="" id="{CD7BC444-4307-463B-A64A-B2CF49FE4E68}"/>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xmlns="" id="{38060C21-A034-4D0A-AECB-73E66AC0CFD6}"/>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xmlns="" id="{A40D4D6F-2677-4506-A1F4-4C60861DB7CD}"/>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8" name="Footer Placeholder 7">
            <a:extLst>
              <a:ext uri="{FF2B5EF4-FFF2-40B4-BE49-F238E27FC236}">
                <a16:creationId xmlns:a16="http://schemas.microsoft.com/office/drawing/2014/main" xmlns="" id="{BD29B371-83C5-4125-AC0F-5E1A242EABF0}"/>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xmlns="" id="{12F7F0A7-CB83-46D6-ACDD-B4EE3200370D}"/>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9378193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AACEF6DE-2203-4B1D-BBCA-5BB0D15B18DE}"/>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xmlns="" id="{067DDC56-96D6-465E-BC32-23B5C8158550}"/>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4" name="Footer Placeholder 3">
            <a:extLst>
              <a:ext uri="{FF2B5EF4-FFF2-40B4-BE49-F238E27FC236}">
                <a16:creationId xmlns:a16="http://schemas.microsoft.com/office/drawing/2014/main" xmlns="" id="{9EB117AA-6195-4B02-A810-BDDB0B93CD73}"/>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xmlns="" id="{15B165E2-D136-47C3-9861-DD914304B9F6}"/>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128225376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xmlns="" id="{25ED1EFA-6140-4DE7-96DE-DBE8469D63B1}"/>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3" name="Footer Placeholder 2">
            <a:extLst>
              <a:ext uri="{FF2B5EF4-FFF2-40B4-BE49-F238E27FC236}">
                <a16:creationId xmlns:a16="http://schemas.microsoft.com/office/drawing/2014/main" xmlns="" id="{8BC139C5-B21F-413A-A68C-71F643776BBB}"/>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xmlns="" id="{36859EA6-9AFD-45CB-B07F-75FD942B3045}"/>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7025130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21C47DB2-B9A5-4119-A073-B2F4CC21299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xmlns="" id="{AC24B3B7-6D02-4AE0-BB91-5F602FD6CE31}"/>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xmlns="" id="{D6173B0D-CE96-4840-B377-F224C64935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xmlns="" id="{2B7879A0-592F-40B9-96B3-49D206209288}"/>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6" name="Footer Placeholder 5">
            <a:extLst>
              <a:ext uri="{FF2B5EF4-FFF2-40B4-BE49-F238E27FC236}">
                <a16:creationId xmlns:a16="http://schemas.microsoft.com/office/drawing/2014/main" xmlns="" id="{5FB315D4-49C0-41F5-B2B5-B5DDFC01CABD}"/>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xmlns="" id="{844C5975-F1A9-44FB-B833-730D400A2AA6}"/>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373754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82C391A-B790-4ACF-97D0-BC6902C019F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xmlns="" id="{19AFEA35-E5B3-4F85-A5A1-006E28BDA68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xmlns="" id="{4BA5ED96-CE57-42CD-96A6-0DE2CC6802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xmlns="" id="{49AB6C3D-0007-4FF7-9680-834DF199364A}"/>
              </a:ext>
            </a:extLst>
          </p:cNvPr>
          <p:cNvSpPr>
            <a:spLocks noGrp="1"/>
          </p:cNvSpPr>
          <p:nvPr>
            <p:ph type="dt" sz="half" idx="10"/>
          </p:nvPr>
        </p:nvSpPr>
        <p:spPr/>
        <p:txBody>
          <a:bodyPr/>
          <a:lstStyle/>
          <a:p>
            <a:fld id="{85FFD30E-BB68-4CB7-98D4-F9E11C36CF8A}" type="datetimeFigureOut">
              <a:rPr lang="en-US" smtClean="0"/>
              <a:t>1/25/2021</a:t>
            </a:fld>
            <a:endParaRPr lang="en-US"/>
          </a:p>
        </p:txBody>
      </p:sp>
      <p:sp>
        <p:nvSpPr>
          <p:cNvPr id="6" name="Footer Placeholder 5">
            <a:extLst>
              <a:ext uri="{FF2B5EF4-FFF2-40B4-BE49-F238E27FC236}">
                <a16:creationId xmlns:a16="http://schemas.microsoft.com/office/drawing/2014/main" xmlns="" id="{743FF08C-4A68-4044-91AF-533358C0CA11}"/>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xmlns="" id="{9CC4A552-015C-416D-BA94-DF260E498FC0}"/>
              </a:ext>
            </a:extLst>
          </p:cNvPr>
          <p:cNvSpPr>
            <a:spLocks noGrp="1"/>
          </p:cNvSpPr>
          <p:nvPr>
            <p:ph type="sldNum" sz="quarter" idx="12"/>
          </p:nvPr>
        </p:nvSpPr>
        <p:spPr/>
        <p:txBody>
          <a:bodyPr/>
          <a:lstStyle/>
          <a:p>
            <a:fld id="{EA4E6CB7-8F80-4E64-B844-6592206654F4}" type="slidenum">
              <a:rPr lang="en-US" smtClean="0"/>
              <a:t>‹#›</a:t>
            </a:fld>
            <a:endParaRPr lang="en-US"/>
          </a:p>
        </p:txBody>
      </p:sp>
    </p:spTree>
    <p:extLst>
      <p:ext uri="{BB962C8B-B14F-4D97-AF65-F5344CB8AC3E}">
        <p14:creationId xmlns:p14="http://schemas.microsoft.com/office/powerpoint/2010/main" val="5711061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xmlns="" id="{A6F3DD1A-1CD0-4323-B195-BCF64411C13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xmlns="" id="{A8EAEF18-3911-4295-9A1F-BF666DAFD8B7}"/>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xmlns="" id="{2559A55A-AA4B-4CFD-99E9-8D4C8F5C9429}"/>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5FFD30E-BB68-4CB7-98D4-F9E11C36CF8A}" type="datetimeFigureOut">
              <a:rPr lang="en-US" smtClean="0"/>
              <a:t>1/25/2021</a:t>
            </a:fld>
            <a:endParaRPr lang="en-US"/>
          </a:p>
        </p:txBody>
      </p:sp>
      <p:sp>
        <p:nvSpPr>
          <p:cNvPr id="5" name="Footer Placeholder 4">
            <a:extLst>
              <a:ext uri="{FF2B5EF4-FFF2-40B4-BE49-F238E27FC236}">
                <a16:creationId xmlns:a16="http://schemas.microsoft.com/office/drawing/2014/main" xmlns="" id="{AC0FB43D-575E-40C1-AEFA-EEB8C606EE63}"/>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xmlns="" id="{AADC53F0-0515-4DAD-8012-8B80C232EE54}"/>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A4E6CB7-8F80-4E64-B844-6592206654F4}" type="slidenum">
              <a:rPr lang="en-US" smtClean="0"/>
              <a:t>‹#›</a:t>
            </a:fld>
            <a:endParaRPr lang="en-US"/>
          </a:p>
        </p:txBody>
      </p:sp>
    </p:spTree>
    <p:extLst>
      <p:ext uri="{BB962C8B-B14F-4D97-AF65-F5344CB8AC3E}">
        <p14:creationId xmlns:p14="http://schemas.microsoft.com/office/powerpoint/2010/main" val="429316401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3979831" y="4824584"/>
            <a:ext cx="4572000" cy="1138773"/>
          </a:xfrm>
          <a:prstGeom prst="rect">
            <a:avLst/>
          </a:prstGeom>
        </p:spPr>
        <p:txBody>
          <a:bodyPr wrap="square">
            <a:spAutoFit/>
          </a:bodyPr>
          <a:lstStyle/>
          <a:p>
            <a:pPr algn="ctr"/>
            <a:r>
              <a:rPr lang="el-GR" sz="2000" b="1" dirty="0">
                <a:solidFill>
                  <a:srgbClr val="860000"/>
                </a:solidFill>
              </a:rPr>
              <a:t>Παντελής </a:t>
            </a:r>
            <a:r>
              <a:rPr lang="en-US" sz="2000" b="1" dirty="0" smtClean="0">
                <a:solidFill>
                  <a:srgbClr val="860000"/>
                </a:solidFill>
              </a:rPr>
              <a:t>N. </a:t>
            </a:r>
            <a:r>
              <a:rPr lang="el-GR" sz="2000" b="1" dirty="0" smtClean="0">
                <a:solidFill>
                  <a:srgbClr val="860000"/>
                </a:solidFill>
              </a:rPr>
              <a:t>Μπότσαρης</a:t>
            </a:r>
            <a:endParaRPr lang="el-GR" sz="2000" b="1" dirty="0">
              <a:solidFill>
                <a:srgbClr val="860000"/>
              </a:solidFill>
            </a:endParaRPr>
          </a:p>
          <a:p>
            <a:pPr algn="ctr"/>
            <a:r>
              <a:rPr lang="el-GR" b="1" dirty="0">
                <a:solidFill>
                  <a:srgbClr val="860000"/>
                </a:solidFill>
              </a:rPr>
              <a:t>Πρόεδρος ΠΣΕΚ ΑΜΘ</a:t>
            </a:r>
            <a:endParaRPr lang="en-US" b="1" dirty="0">
              <a:solidFill>
                <a:srgbClr val="860000"/>
              </a:solidFill>
            </a:endParaRPr>
          </a:p>
          <a:p>
            <a:pPr algn="ctr"/>
            <a:r>
              <a:rPr lang="el-GR" sz="1400" b="1" dirty="0" smtClean="0">
                <a:solidFill>
                  <a:srgbClr val="860000"/>
                </a:solidFill>
              </a:rPr>
              <a:t>Καθηγητής Πολυτεχνικής Σχολής ΔΠΘ</a:t>
            </a:r>
            <a:endParaRPr lang="el-GR" sz="1400" b="1" dirty="0">
              <a:solidFill>
                <a:srgbClr val="860000"/>
              </a:solidFill>
            </a:endParaRPr>
          </a:p>
          <a:p>
            <a:pPr algn="ctr"/>
            <a:r>
              <a:rPr lang="el-GR" sz="1600" dirty="0" smtClean="0">
                <a:solidFill>
                  <a:schemeClr val="tx2">
                    <a:lumMod val="60000"/>
                    <a:lumOff val="40000"/>
                  </a:schemeClr>
                </a:solidFill>
              </a:rPr>
              <a:t> </a:t>
            </a:r>
            <a:r>
              <a:rPr lang="en-US" sz="1600" dirty="0" smtClean="0">
                <a:solidFill>
                  <a:schemeClr val="tx2">
                    <a:lumMod val="60000"/>
                    <a:lumOff val="40000"/>
                  </a:schemeClr>
                </a:solidFill>
              </a:rPr>
              <a:t>president-psek@pamth.gov.gr</a:t>
            </a:r>
            <a:endParaRPr lang="el-GR" sz="1600" dirty="0">
              <a:solidFill>
                <a:schemeClr val="tx2">
                  <a:lumMod val="60000"/>
                  <a:lumOff val="40000"/>
                </a:schemeClr>
              </a:solidFill>
            </a:endParaRPr>
          </a:p>
        </p:txBody>
      </p:sp>
      <p:pic>
        <p:nvPicPr>
          <p:cNvPr id="7"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379222" y="1234894"/>
            <a:ext cx="1488356" cy="139905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9" name="Rectangle 8"/>
          <p:cNvSpPr/>
          <p:nvPr/>
        </p:nvSpPr>
        <p:spPr>
          <a:xfrm>
            <a:off x="1674633" y="116639"/>
            <a:ext cx="8770759" cy="1118255"/>
          </a:xfrm>
          <a:prstGeom prst="rect">
            <a:avLst/>
          </a:prstGeom>
        </p:spPr>
        <p:txBody>
          <a:bodyPr wrap="square">
            <a:spAutoFit/>
          </a:bodyPr>
          <a:lstStyle/>
          <a:p>
            <a:pPr algn="ctr">
              <a:lnSpc>
                <a:spcPts val="4000"/>
              </a:lnSpc>
            </a:pPr>
            <a:r>
              <a:rPr lang="el-GR" sz="2800" b="1" dirty="0">
                <a:solidFill>
                  <a:srgbClr val="860000"/>
                </a:solidFill>
              </a:rPr>
              <a:t>ΕΛΛΗΝΙΚΗ  ΔΗΜΟΚΡΑΤΙΑ</a:t>
            </a:r>
            <a:endParaRPr lang="en-US" sz="2800" b="1" dirty="0">
              <a:solidFill>
                <a:srgbClr val="860000"/>
              </a:solidFill>
            </a:endParaRPr>
          </a:p>
          <a:p>
            <a:pPr algn="ctr">
              <a:lnSpc>
                <a:spcPts val="4000"/>
              </a:lnSpc>
            </a:pPr>
            <a:r>
              <a:rPr lang="el-GR" sz="2800" b="1" dirty="0">
                <a:solidFill>
                  <a:srgbClr val="860000"/>
                </a:solidFill>
              </a:rPr>
              <a:t>ΠΕΡΙΦΕΡΕΙΑ  ΑΝΑΤΟΛΙΚΗΣ ΜΑΚΕΔΟΝΙΑΣ</a:t>
            </a:r>
            <a:r>
              <a:rPr lang="en-US" sz="2800" b="1" dirty="0">
                <a:solidFill>
                  <a:srgbClr val="860000"/>
                </a:solidFill>
              </a:rPr>
              <a:t> </a:t>
            </a:r>
            <a:r>
              <a:rPr lang="el-GR" sz="2800" b="1" dirty="0">
                <a:solidFill>
                  <a:srgbClr val="860000"/>
                </a:solidFill>
              </a:rPr>
              <a:t>-</a:t>
            </a:r>
            <a:r>
              <a:rPr lang="en-US" sz="2800" b="1" dirty="0">
                <a:solidFill>
                  <a:srgbClr val="860000"/>
                </a:solidFill>
              </a:rPr>
              <a:t> </a:t>
            </a:r>
            <a:r>
              <a:rPr lang="el-GR" sz="2800" b="1" dirty="0">
                <a:solidFill>
                  <a:srgbClr val="860000"/>
                </a:solidFill>
              </a:rPr>
              <a:t>ΘΡΑΚΗΣ</a:t>
            </a:r>
          </a:p>
        </p:txBody>
      </p:sp>
      <p:sp>
        <p:nvSpPr>
          <p:cNvPr id="10" name="Rectangle 9"/>
          <p:cNvSpPr/>
          <p:nvPr/>
        </p:nvSpPr>
        <p:spPr>
          <a:xfrm>
            <a:off x="1533144" y="3105700"/>
            <a:ext cx="9180512" cy="1569660"/>
          </a:xfrm>
          <a:prstGeom prst="rect">
            <a:avLst/>
          </a:prstGeom>
          <a:solidFill>
            <a:srgbClr val="640000"/>
          </a:solidFill>
          <a:ln w="28575">
            <a:noFill/>
          </a:ln>
        </p:spPr>
        <p:txBody>
          <a:bodyPr wrap="square">
            <a:spAutoFit/>
          </a:bodyPr>
          <a:lstStyle/>
          <a:p>
            <a:pPr algn="ctr"/>
            <a:r>
              <a:rPr lang="el-GR" sz="3200" b="1" dirty="0" smtClean="0">
                <a:solidFill>
                  <a:schemeClr val="bg1"/>
                </a:solidFill>
              </a:rPr>
              <a:t>Σκέψεις </a:t>
            </a:r>
            <a:r>
              <a:rPr lang="el-GR" sz="3200" b="1" dirty="0">
                <a:solidFill>
                  <a:schemeClr val="bg1"/>
                </a:solidFill>
              </a:rPr>
              <a:t>για την διοικητική και επιχειρησιακή (επιστημονική) υπαγωγή των ΠΣΕΚ στο οικοσύστημα έρευνας και καινοτομίας της </a:t>
            </a:r>
            <a:r>
              <a:rPr lang="el-GR" sz="3200" b="1" dirty="0" smtClean="0">
                <a:solidFill>
                  <a:schemeClr val="bg1"/>
                </a:solidFill>
              </a:rPr>
              <a:t>Ελλάδας</a:t>
            </a:r>
            <a:endParaRPr lang="el-GR" sz="3200" b="1" dirty="0">
              <a:solidFill>
                <a:schemeClr val="bg1"/>
              </a:solidFill>
            </a:endParaRPr>
          </a:p>
        </p:txBody>
      </p:sp>
      <p:sp>
        <p:nvSpPr>
          <p:cNvPr id="3" name="Rectangle 2"/>
          <p:cNvSpPr/>
          <p:nvPr/>
        </p:nvSpPr>
        <p:spPr>
          <a:xfrm>
            <a:off x="9802662" y="6124278"/>
            <a:ext cx="1803699" cy="369332"/>
          </a:xfrm>
          <a:prstGeom prst="rect">
            <a:avLst/>
          </a:prstGeom>
        </p:spPr>
        <p:txBody>
          <a:bodyPr wrap="none">
            <a:spAutoFit/>
          </a:bodyPr>
          <a:lstStyle/>
          <a:p>
            <a:r>
              <a:rPr lang="el-GR" b="1" dirty="0" smtClean="0">
                <a:solidFill>
                  <a:srgbClr val="860000"/>
                </a:solidFill>
              </a:rPr>
              <a:t>Ιανουάριος 2021</a:t>
            </a:r>
            <a:endParaRPr lang="el-GR" b="1" dirty="0">
              <a:solidFill>
                <a:srgbClr val="860000"/>
              </a:solidFill>
            </a:endParaRPr>
          </a:p>
        </p:txBody>
      </p:sp>
    </p:spTree>
    <p:extLst>
      <p:ext uri="{BB962C8B-B14F-4D97-AF65-F5344CB8AC3E}">
        <p14:creationId xmlns:p14="http://schemas.microsoft.com/office/powerpoint/2010/main" val="121879219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Cloud 18">
            <a:extLst>
              <a:ext uri="{FF2B5EF4-FFF2-40B4-BE49-F238E27FC236}">
                <a16:creationId xmlns:a16="http://schemas.microsoft.com/office/drawing/2014/main" xmlns="" id="{11EDEB3D-5B32-4731-809F-A275C7144CD9}"/>
              </a:ext>
            </a:extLst>
          </p:cNvPr>
          <p:cNvSpPr/>
          <p:nvPr/>
        </p:nvSpPr>
        <p:spPr>
          <a:xfrm>
            <a:off x="7608890" y="1474839"/>
            <a:ext cx="3320235" cy="3189542"/>
          </a:xfrm>
          <a:prstGeom prst="cloud">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l-GR" i="1" dirty="0"/>
          </a:p>
          <a:p>
            <a:pPr algn="ctr"/>
            <a:endParaRPr lang="en-US" dirty="0"/>
          </a:p>
        </p:txBody>
      </p:sp>
      <p:sp>
        <p:nvSpPr>
          <p:cNvPr id="23" name="Cloud 22">
            <a:extLst>
              <a:ext uri="{FF2B5EF4-FFF2-40B4-BE49-F238E27FC236}">
                <a16:creationId xmlns:a16="http://schemas.microsoft.com/office/drawing/2014/main" xmlns="" id="{11EDEB3D-5B32-4731-809F-A275C7144CD9}"/>
              </a:ext>
            </a:extLst>
          </p:cNvPr>
          <p:cNvSpPr/>
          <p:nvPr/>
        </p:nvSpPr>
        <p:spPr>
          <a:xfrm rot="1314567">
            <a:off x="3652173" y="3058245"/>
            <a:ext cx="4761885" cy="2936249"/>
          </a:xfrm>
          <a:prstGeom prst="cloud">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endParaRPr lang="en-US" dirty="0"/>
          </a:p>
        </p:txBody>
      </p:sp>
      <p:sp>
        <p:nvSpPr>
          <p:cNvPr id="18" name="Cloud 17">
            <a:extLst>
              <a:ext uri="{FF2B5EF4-FFF2-40B4-BE49-F238E27FC236}">
                <a16:creationId xmlns:a16="http://schemas.microsoft.com/office/drawing/2014/main" xmlns="" id="{11EDEB3D-5B32-4731-809F-A275C7144CD9}"/>
              </a:ext>
            </a:extLst>
          </p:cNvPr>
          <p:cNvSpPr/>
          <p:nvPr/>
        </p:nvSpPr>
        <p:spPr>
          <a:xfrm rot="18655621">
            <a:off x="1059863" y="1768969"/>
            <a:ext cx="3069650" cy="3072817"/>
          </a:xfrm>
          <a:prstGeom prst="cloud">
            <a:avLst/>
          </a:prstGeom>
          <a:solidFill>
            <a:schemeClr val="accent4">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l-GR" i="1" dirty="0"/>
          </a:p>
          <a:p>
            <a:pPr algn="ctr"/>
            <a:endParaRPr lang="en-US" dirty="0"/>
          </a:p>
        </p:txBody>
      </p:sp>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9" name="TextBox 8">
            <a:extLst>
              <a:ext uri="{FF2B5EF4-FFF2-40B4-BE49-F238E27FC236}">
                <a16:creationId xmlns:a16="http://schemas.microsoft.com/office/drawing/2014/main" xmlns="" id="{1FAE5194-B0AA-4B4A-B31C-24C21D30E5F6}"/>
              </a:ext>
            </a:extLst>
          </p:cNvPr>
          <p:cNvSpPr txBox="1"/>
          <p:nvPr/>
        </p:nvSpPr>
        <p:spPr>
          <a:xfrm>
            <a:off x="2464507" y="2160984"/>
            <a:ext cx="1101584" cy="461665"/>
          </a:xfrm>
          <a:prstGeom prst="rect">
            <a:avLst/>
          </a:prstGeom>
          <a:noFill/>
        </p:spPr>
        <p:txBody>
          <a:bodyPr wrap="none" rtlCol="0">
            <a:spAutoFit/>
          </a:bodyPr>
          <a:lstStyle/>
          <a:p>
            <a:r>
              <a:rPr lang="el-GR" sz="2400" b="1" dirty="0">
                <a:solidFill>
                  <a:schemeClr val="accent1">
                    <a:lumMod val="50000"/>
                  </a:schemeClr>
                </a:solidFill>
              </a:rPr>
              <a:t>ΕΣΕΤΕΚ</a:t>
            </a:r>
            <a:endParaRPr lang="en-US" sz="2400" b="1" dirty="0">
              <a:solidFill>
                <a:schemeClr val="accent1">
                  <a:lumMod val="50000"/>
                </a:schemeClr>
              </a:solidFill>
            </a:endParaRPr>
          </a:p>
        </p:txBody>
      </p:sp>
      <p:sp>
        <p:nvSpPr>
          <p:cNvPr id="10" name="TextBox 9">
            <a:extLst>
              <a:ext uri="{FF2B5EF4-FFF2-40B4-BE49-F238E27FC236}">
                <a16:creationId xmlns:a16="http://schemas.microsoft.com/office/drawing/2014/main" xmlns="" id="{646315D6-8541-4B57-8007-51A907F0EB75}"/>
              </a:ext>
            </a:extLst>
          </p:cNvPr>
          <p:cNvSpPr txBox="1"/>
          <p:nvPr/>
        </p:nvSpPr>
        <p:spPr>
          <a:xfrm>
            <a:off x="2828576" y="3211238"/>
            <a:ext cx="631904" cy="461665"/>
          </a:xfrm>
          <a:prstGeom prst="rect">
            <a:avLst/>
          </a:prstGeom>
          <a:noFill/>
        </p:spPr>
        <p:txBody>
          <a:bodyPr wrap="none" rtlCol="0">
            <a:spAutoFit/>
          </a:bodyPr>
          <a:lstStyle/>
          <a:p>
            <a:r>
              <a:rPr lang="el-GR" sz="2400" b="1" dirty="0">
                <a:solidFill>
                  <a:schemeClr val="accent1">
                    <a:lumMod val="50000"/>
                  </a:schemeClr>
                </a:solidFill>
              </a:rPr>
              <a:t>ΤΕΣ</a:t>
            </a:r>
            <a:endParaRPr lang="en-US" sz="2400" b="1" dirty="0">
              <a:solidFill>
                <a:schemeClr val="accent1">
                  <a:lumMod val="50000"/>
                </a:schemeClr>
              </a:solidFill>
            </a:endParaRPr>
          </a:p>
        </p:txBody>
      </p:sp>
      <p:sp>
        <p:nvSpPr>
          <p:cNvPr id="11" name="TextBox 10">
            <a:extLst>
              <a:ext uri="{FF2B5EF4-FFF2-40B4-BE49-F238E27FC236}">
                <a16:creationId xmlns:a16="http://schemas.microsoft.com/office/drawing/2014/main" xmlns="" id="{FF92E8E2-6C08-4DDF-9758-8B9B3D541FE2}"/>
              </a:ext>
            </a:extLst>
          </p:cNvPr>
          <p:cNvSpPr txBox="1"/>
          <p:nvPr/>
        </p:nvSpPr>
        <p:spPr>
          <a:xfrm>
            <a:off x="1417736" y="2772793"/>
            <a:ext cx="1093761" cy="461665"/>
          </a:xfrm>
          <a:prstGeom prst="rect">
            <a:avLst/>
          </a:prstGeom>
          <a:noFill/>
        </p:spPr>
        <p:txBody>
          <a:bodyPr wrap="none" rtlCol="0">
            <a:spAutoFit/>
          </a:bodyPr>
          <a:lstStyle/>
          <a:p>
            <a:r>
              <a:rPr lang="el-GR" sz="2400" b="1" dirty="0">
                <a:solidFill>
                  <a:schemeClr val="accent1">
                    <a:lumMod val="50000"/>
                  </a:schemeClr>
                </a:solidFill>
              </a:rPr>
              <a:t>ΕΛΙΔΕΚ</a:t>
            </a:r>
            <a:endParaRPr lang="en-US" sz="2400" b="1" dirty="0">
              <a:solidFill>
                <a:schemeClr val="accent1">
                  <a:lumMod val="50000"/>
                </a:schemeClr>
              </a:solidFill>
            </a:endParaRPr>
          </a:p>
        </p:txBody>
      </p:sp>
      <p:sp>
        <p:nvSpPr>
          <p:cNvPr id="13" name="TextBox 12">
            <a:extLst>
              <a:ext uri="{FF2B5EF4-FFF2-40B4-BE49-F238E27FC236}">
                <a16:creationId xmlns:a16="http://schemas.microsoft.com/office/drawing/2014/main" xmlns="" id="{7BB0C3BD-2922-400A-A975-E4D61083B29E}"/>
              </a:ext>
            </a:extLst>
          </p:cNvPr>
          <p:cNvSpPr txBox="1"/>
          <p:nvPr/>
        </p:nvSpPr>
        <p:spPr>
          <a:xfrm>
            <a:off x="1873193" y="3831202"/>
            <a:ext cx="841897" cy="461665"/>
          </a:xfrm>
          <a:prstGeom prst="rect">
            <a:avLst/>
          </a:prstGeom>
          <a:noFill/>
        </p:spPr>
        <p:txBody>
          <a:bodyPr wrap="none" rtlCol="0">
            <a:spAutoFit/>
          </a:bodyPr>
          <a:lstStyle/>
          <a:p>
            <a:r>
              <a:rPr lang="el-GR" sz="2400" b="1" dirty="0">
                <a:solidFill>
                  <a:schemeClr val="accent1">
                    <a:lumMod val="50000"/>
                  </a:schemeClr>
                </a:solidFill>
              </a:rPr>
              <a:t>ΠΣΕΚ</a:t>
            </a:r>
            <a:endParaRPr lang="en-US" sz="2400" b="1" dirty="0">
              <a:solidFill>
                <a:schemeClr val="accent1">
                  <a:lumMod val="50000"/>
                </a:schemeClr>
              </a:solidFill>
            </a:endParaRPr>
          </a:p>
        </p:txBody>
      </p:sp>
      <p:sp>
        <p:nvSpPr>
          <p:cNvPr id="15" name="Cloud 14">
            <a:extLst>
              <a:ext uri="{FF2B5EF4-FFF2-40B4-BE49-F238E27FC236}">
                <a16:creationId xmlns:a16="http://schemas.microsoft.com/office/drawing/2014/main" xmlns="" id="{11EDEB3D-5B32-4731-809F-A275C7144CD9}"/>
              </a:ext>
            </a:extLst>
          </p:cNvPr>
          <p:cNvSpPr/>
          <p:nvPr/>
        </p:nvSpPr>
        <p:spPr>
          <a:xfrm>
            <a:off x="3621331" y="766916"/>
            <a:ext cx="4619750" cy="2965716"/>
          </a:xfrm>
          <a:prstGeom prst="cloud">
            <a:avLst/>
          </a:prstGeom>
          <a:solidFill>
            <a:schemeClr val="accent5">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endParaRPr lang="en-US" dirty="0"/>
          </a:p>
        </p:txBody>
      </p:sp>
      <p:sp>
        <p:nvSpPr>
          <p:cNvPr id="17" name="TextBox 16">
            <a:extLst>
              <a:ext uri="{FF2B5EF4-FFF2-40B4-BE49-F238E27FC236}">
                <a16:creationId xmlns:a16="http://schemas.microsoft.com/office/drawing/2014/main" xmlns="" id="{A7135119-06F9-48D8-B472-82830DF80CDF}"/>
              </a:ext>
            </a:extLst>
          </p:cNvPr>
          <p:cNvSpPr txBox="1"/>
          <p:nvPr/>
        </p:nvSpPr>
        <p:spPr>
          <a:xfrm>
            <a:off x="8037293" y="2586389"/>
            <a:ext cx="2557367" cy="707886"/>
          </a:xfrm>
          <a:prstGeom prst="rect">
            <a:avLst/>
          </a:prstGeom>
          <a:noFill/>
        </p:spPr>
        <p:txBody>
          <a:bodyPr wrap="none" rtlCol="0">
            <a:spAutoFit/>
          </a:bodyPr>
          <a:lstStyle/>
          <a:p>
            <a:pPr algn="ctr"/>
            <a:r>
              <a:rPr lang="el-GR" sz="2000" b="1" dirty="0">
                <a:solidFill>
                  <a:schemeClr val="accent1">
                    <a:lumMod val="50000"/>
                  </a:schemeClr>
                </a:solidFill>
              </a:rPr>
              <a:t>Παραγωγικοί  Φορείς </a:t>
            </a:r>
            <a:endParaRPr lang="el-GR" sz="2000" b="1" dirty="0" smtClean="0">
              <a:solidFill>
                <a:schemeClr val="accent1">
                  <a:lumMod val="50000"/>
                </a:schemeClr>
              </a:solidFill>
            </a:endParaRPr>
          </a:p>
          <a:p>
            <a:pPr algn="ctr"/>
            <a:r>
              <a:rPr lang="el-GR" sz="2000" b="1" dirty="0" smtClean="0">
                <a:solidFill>
                  <a:schemeClr val="accent1">
                    <a:lumMod val="50000"/>
                  </a:schemeClr>
                </a:solidFill>
              </a:rPr>
              <a:t> </a:t>
            </a:r>
            <a:r>
              <a:rPr lang="el-GR" sz="2000" b="1" dirty="0">
                <a:solidFill>
                  <a:schemeClr val="accent1">
                    <a:lumMod val="50000"/>
                  </a:schemeClr>
                </a:solidFill>
              </a:rPr>
              <a:t>Ιδιωτικός Τομέας</a:t>
            </a:r>
            <a:endParaRPr lang="en-US" sz="2000" b="1" dirty="0">
              <a:solidFill>
                <a:schemeClr val="accent1">
                  <a:lumMod val="50000"/>
                </a:schemeClr>
              </a:solidFill>
            </a:endParaRPr>
          </a:p>
        </p:txBody>
      </p:sp>
      <p:sp>
        <p:nvSpPr>
          <p:cNvPr id="2" name="Rectangle 1"/>
          <p:cNvSpPr/>
          <p:nvPr/>
        </p:nvSpPr>
        <p:spPr>
          <a:xfrm>
            <a:off x="172163" y="147625"/>
            <a:ext cx="3763851" cy="461665"/>
          </a:xfrm>
          <a:prstGeom prst="rect">
            <a:avLst/>
          </a:prstGeom>
        </p:spPr>
        <p:txBody>
          <a:bodyPr wrap="none">
            <a:spAutoFit/>
          </a:bodyPr>
          <a:lstStyle/>
          <a:p>
            <a:r>
              <a:rPr lang="el-GR" sz="2400" b="1" dirty="0" smtClean="0">
                <a:solidFill>
                  <a:srgbClr val="860000"/>
                </a:solidFill>
              </a:rPr>
              <a:t>ΕΘΝΙΚΟ ΟΙΚΟΣΥΣΤΗΜΑ Ε&amp;Κ</a:t>
            </a:r>
            <a:endParaRPr lang="en-US" sz="2400" dirty="0"/>
          </a:p>
        </p:txBody>
      </p:sp>
      <p:sp>
        <p:nvSpPr>
          <p:cNvPr id="7" name="TextBox 6">
            <a:extLst>
              <a:ext uri="{FF2B5EF4-FFF2-40B4-BE49-F238E27FC236}">
                <a16:creationId xmlns:a16="http://schemas.microsoft.com/office/drawing/2014/main" xmlns="" id="{38E5C986-AE77-44D1-B911-6BB9A8CCA0B5}"/>
              </a:ext>
            </a:extLst>
          </p:cNvPr>
          <p:cNvSpPr txBox="1"/>
          <p:nvPr/>
        </p:nvSpPr>
        <p:spPr>
          <a:xfrm>
            <a:off x="4533603" y="2709500"/>
            <a:ext cx="2121496" cy="461665"/>
          </a:xfrm>
          <a:prstGeom prst="rect">
            <a:avLst/>
          </a:prstGeom>
          <a:noFill/>
        </p:spPr>
        <p:txBody>
          <a:bodyPr wrap="square" rtlCol="0">
            <a:spAutoFit/>
          </a:bodyPr>
          <a:lstStyle/>
          <a:p>
            <a:r>
              <a:rPr lang="el-GR" sz="2400" b="1" dirty="0" smtClean="0">
                <a:solidFill>
                  <a:schemeClr val="accent1">
                    <a:lumMod val="50000"/>
                  </a:schemeClr>
                </a:solidFill>
              </a:rPr>
              <a:t>ΥΠΑΕ/ΓΓΕΚ</a:t>
            </a:r>
            <a:endParaRPr lang="en-US" sz="2400" b="1" dirty="0">
              <a:solidFill>
                <a:schemeClr val="accent1">
                  <a:lumMod val="50000"/>
                </a:schemeClr>
              </a:solidFill>
            </a:endParaRPr>
          </a:p>
        </p:txBody>
      </p:sp>
      <p:sp>
        <p:nvSpPr>
          <p:cNvPr id="5" name="TextBox 4">
            <a:extLst>
              <a:ext uri="{FF2B5EF4-FFF2-40B4-BE49-F238E27FC236}">
                <a16:creationId xmlns:a16="http://schemas.microsoft.com/office/drawing/2014/main" xmlns="" id="{471D20F3-C6BB-4636-BC27-427E6B821767}"/>
              </a:ext>
            </a:extLst>
          </p:cNvPr>
          <p:cNvSpPr txBox="1"/>
          <p:nvPr/>
        </p:nvSpPr>
        <p:spPr>
          <a:xfrm>
            <a:off x="3978351" y="1873051"/>
            <a:ext cx="4262729" cy="430887"/>
          </a:xfrm>
          <a:prstGeom prst="rect">
            <a:avLst/>
          </a:prstGeom>
          <a:noFill/>
        </p:spPr>
        <p:txBody>
          <a:bodyPr wrap="square" rtlCol="0">
            <a:spAutoFit/>
          </a:bodyPr>
          <a:lstStyle/>
          <a:p>
            <a:r>
              <a:rPr lang="el-GR" sz="2200" b="1" dirty="0" smtClean="0">
                <a:solidFill>
                  <a:schemeClr val="accent1">
                    <a:lumMod val="50000"/>
                  </a:schemeClr>
                </a:solidFill>
              </a:rPr>
              <a:t>ΥΠΑΕ/Υφ. </a:t>
            </a:r>
            <a:r>
              <a:rPr lang="el-GR" sz="2200" b="1" dirty="0">
                <a:solidFill>
                  <a:schemeClr val="accent1">
                    <a:lumMod val="50000"/>
                  </a:schemeClr>
                </a:solidFill>
              </a:rPr>
              <a:t>Έρευνας &amp; Καινοτομίας</a:t>
            </a:r>
            <a:endParaRPr lang="en-US" sz="2200" b="1" dirty="0">
              <a:solidFill>
                <a:schemeClr val="accent1">
                  <a:lumMod val="50000"/>
                </a:schemeClr>
              </a:solidFill>
            </a:endParaRPr>
          </a:p>
        </p:txBody>
      </p:sp>
      <p:sp>
        <p:nvSpPr>
          <p:cNvPr id="20" name="TextBox 19">
            <a:extLst>
              <a:ext uri="{FF2B5EF4-FFF2-40B4-BE49-F238E27FC236}">
                <a16:creationId xmlns:a16="http://schemas.microsoft.com/office/drawing/2014/main" xmlns="" id="{2440E776-920D-41AA-844E-0058EFFB092B}"/>
              </a:ext>
            </a:extLst>
          </p:cNvPr>
          <p:cNvSpPr txBox="1"/>
          <p:nvPr/>
        </p:nvSpPr>
        <p:spPr>
          <a:xfrm>
            <a:off x="5714764" y="4223499"/>
            <a:ext cx="2228559" cy="400110"/>
          </a:xfrm>
          <a:prstGeom prst="rect">
            <a:avLst/>
          </a:prstGeom>
          <a:noFill/>
        </p:spPr>
        <p:txBody>
          <a:bodyPr wrap="none" rtlCol="0">
            <a:spAutoFit/>
          </a:bodyPr>
          <a:lstStyle/>
          <a:p>
            <a:r>
              <a:rPr lang="el-GR" sz="2000" b="1" dirty="0">
                <a:solidFill>
                  <a:schemeClr val="accent1">
                    <a:lumMod val="50000"/>
                  </a:schemeClr>
                </a:solidFill>
              </a:rPr>
              <a:t>Ερευνητικά Κέντρα</a:t>
            </a:r>
            <a:endParaRPr lang="en-US" sz="2000" b="1" dirty="0">
              <a:solidFill>
                <a:schemeClr val="accent1">
                  <a:lumMod val="50000"/>
                </a:schemeClr>
              </a:solidFill>
            </a:endParaRPr>
          </a:p>
        </p:txBody>
      </p:sp>
      <p:sp>
        <p:nvSpPr>
          <p:cNvPr id="21" name="TextBox 20">
            <a:extLst>
              <a:ext uri="{FF2B5EF4-FFF2-40B4-BE49-F238E27FC236}">
                <a16:creationId xmlns:a16="http://schemas.microsoft.com/office/drawing/2014/main" xmlns="" id="{575D19A5-F2C0-4B8F-9FE7-E8D09EA658F8}"/>
              </a:ext>
            </a:extLst>
          </p:cNvPr>
          <p:cNvSpPr txBox="1"/>
          <p:nvPr/>
        </p:nvSpPr>
        <p:spPr>
          <a:xfrm>
            <a:off x="4473470" y="4760533"/>
            <a:ext cx="3312702" cy="707886"/>
          </a:xfrm>
          <a:prstGeom prst="rect">
            <a:avLst/>
          </a:prstGeom>
          <a:noFill/>
        </p:spPr>
        <p:txBody>
          <a:bodyPr wrap="none" rtlCol="0">
            <a:spAutoFit/>
          </a:bodyPr>
          <a:lstStyle/>
          <a:p>
            <a:pPr algn="ctr"/>
            <a:r>
              <a:rPr lang="el-GR" sz="2000" b="1" dirty="0">
                <a:solidFill>
                  <a:schemeClr val="accent1">
                    <a:lumMod val="50000"/>
                  </a:schemeClr>
                </a:solidFill>
              </a:rPr>
              <a:t>Ερευνητικά </a:t>
            </a:r>
            <a:r>
              <a:rPr lang="el-GR" sz="2000" b="1" dirty="0" smtClean="0">
                <a:solidFill>
                  <a:schemeClr val="accent1">
                    <a:lumMod val="50000"/>
                  </a:schemeClr>
                </a:solidFill>
              </a:rPr>
              <a:t>Πανεπιστημιακά </a:t>
            </a:r>
            <a:endParaRPr lang="el-GR" sz="2000" b="1" dirty="0">
              <a:solidFill>
                <a:schemeClr val="accent1">
                  <a:lumMod val="50000"/>
                </a:schemeClr>
              </a:solidFill>
            </a:endParaRPr>
          </a:p>
          <a:p>
            <a:pPr algn="ctr"/>
            <a:r>
              <a:rPr lang="el-GR" sz="2000" b="1" dirty="0">
                <a:solidFill>
                  <a:schemeClr val="accent1">
                    <a:lumMod val="50000"/>
                  </a:schemeClr>
                </a:solidFill>
              </a:rPr>
              <a:t>Ινστιτούτα (ΕΠΙ)</a:t>
            </a:r>
            <a:endParaRPr lang="en-US" sz="2000" b="1" dirty="0">
              <a:solidFill>
                <a:schemeClr val="accent1">
                  <a:lumMod val="50000"/>
                </a:schemeClr>
              </a:solidFill>
            </a:endParaRPr>
          </a:p>
        </p:txBody>
      </p:sp>
      <p:sp>
        <p:nvSpPr>
          <p:cNvPr id="22" name="TextBox 21">
            <a:extLst>
              <a:ext uri="{FF2B5EF4-FFF2-40B4-BE49-F238E27FC236}">
                <a16:creationId xmlns:a16="http://schemas.microsoft.com/office/drawing/2014/main" xmlns="" id="{B1863859-3EB5-43D2-A967-63B50EB0184F}"/>
              </a:ext>
            </a:extLst>
          </p:cNvPr>
          <p:cNvSpPr txBox="1"/>
          <p:nvPr/>
        </p:nvSpPr>
        <p:spPr>
          <a:xfrm>
            <a:off x="4363187" y="3854743"/>
            <a:ext cx="1266693" cy="400110"/>
          </a:xfrm>
          <a:prstGeom prst="rect">
            <a:avLst/>
          </a:prstGeom>
          <a:noFill/>
        </p:spPr>
        <p:txBody>
          <a:bodyPr wrap="none" rtlCol="0">
            <a:spAutoFit/>
          </a:bodyPr>
          <a:lstStyle/>
          <a:p>
            <a:r>
              <a:rPr lang="el-GR" sz="2000" b="1" dirty="0">
                <a:solidFill>
                  <a:schemeClr val="accent1">
                    <a:lumMod val="50000"/>
                  </a:schemeClr>
                </a:solidFill>
              </a:rPr>
              <a:t>ΑΕΙ  &amp;  ΤΕΙ</a:t>
            </a:r>
            <a:endParaRPr lang="en-US" sz="2000" b="1" dirty="0">
              <a:solidFill>
                <a:schemeClr val="accent1">
                  <a:lumMod val="50000"/>
                </a:schemeClr>
              </a:solidFill>
            </a:endParaRPr>
          </a:p>
        </p:txBody>
      </p:sp>
    </p:spTree>
    <p:extLst>
      <p:ext uri="{BB962C8B-B14F-4D97-AF65-F5344CB8AC3E}">
        <p14:creationId xmlns:p14="http://schemas.microsoft.com/office/powerpoint/2010/main" val="2545887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2" name="Rectangle 1"/>
          <p:cNvSpPr/>
          <p:nvPr/>
        </p:nvSpPr>
        <p:spPr>
          <a:xfrm>
            <a:off x="1344459" y="1518109"/>
            <a:ext cx="9117064" cy="2954399"/>
          </a:xfrm>
          <a:prstGeom prst="rect">
            <a:avLst/>
          </a:prstGeom>
        </p:spPr>
        <p:txBody>
          <a:bodyPr wrap="square">
            <a:spAutoFit/>
          </a:bodyPr>
          <a:lstStyle/>
          <a:p>
            <a:pPr algn="ctr">
              <a:lnSpc>
                <a:spcPct val="106000"/>
              </a:lnSpc>
              <a:spcAft>
                <a:spcPts val="800"/>
              </a:spcAft>
            </a:pPr>
            <a:r>
              <a:rPr lang="el-GR" sz="2400" b="1" dirty="0" smtClean="0">
                <a:latin typeface="Calibri" panose="020F0502020204030204" pitchFamily="34" charset="0"/>
                <a:ea typeface="Calibri" panose="020F0502020204030204" pitchFamily="34" charset="0"/>
              </a:rPr>
              <a:t>Υποστήριξη </a:t>
            </a:r>
          </a:p>
          <a:p>
            <a:pPr algn="ctr">
              <a:lnSpc>
                <a:spcPct val="106000"/>
              </a:lnSpc>
              <a:spcAft>
                <a:spcPts val="800"/>
              </a:spcAft>
            </a:pPr>
            <a:r>
              <a:rPr lang="el-GR" sz="2400" b="1" dirty="0" smtClean="0">
                <a:latin typeface="Calibri" panose="020F0502020204030204" pitchFamily="34" charset="0"/>
                <a:ea typeface="Calibri" panose="020F0502020204030204" pitchFamily="34" charset="0"/>
              </a:rPr>
              <a:t>αναπτυξιακών </a:t>
            </a:r>
            <a:r>
              <a:rPr lang="el-GR" sz="2400" b="1" dirty="0">
                <a:latin typeface="Calibri" panose="020F0502020204030204" pitchFamily="34" charset="0"/>
                <a:ea typeface="Calibri" panose="020F0502020204030204" pitchFamily="34" charset="0"/>
              </a:rPr>
              <a:t>δράσεων και υλοποίησης της ΕΣΕΤΑΚ </a:t>
            </a:r>
            <a:r>
              <a:rPr lang="el-GR" sz="2400" b="1" dirty="0" smtClean="0">
                <a:latin typeface="Calibri" panose="020F0502020204030204" pitchFamily="34" charset="0"/>
                <a:ea typeface="Calibri" panose="020F0502020204030204" pitchFamily="34" charset="0"/>
              </a:rPr>
              <a:t>στην Περιφέρεια</a:t>
            </a:r>
            <a:r>
              <a:rPr lang="el-GR" sz="2400" b="1" dirty="0">
                <a:latin typeface="Calibri" panose="020F0502020204030204" pitchFamily="34" charset="0"/>
                <a:ea typeface="Calibri" panose="020F0502020204030204" pitchFamily="34" charset="0"/>
              </a:rPr>
              <a:t>. </a:t>
            </a:r>
            <a:endParaRPr lang="el-GR" sz="2400" b="1" dirty="0" smtClean="0">
              <a:latin typeface="Calibri" panose="020F0502020204030204" pitchFamily="34" charset="0"/>
              <a:ea typeface="Calibri" panose="020F0502020204030204" pitchFamily="34" charset="0"/>
            </a:endParaRPr>
          </a:p>
          <a:p>
            <a:pPr algn="ctr">
              <a:lnSpc>
                <a:spcPct val="106000"/>
              </a:lnSpc>
              <a:spcAft>
                <a:spcPts val="800"/>
              </a:spcAft>
            </a:pPr>
            <a:endParaRPr lang="el-GR" sz="2400" dirty="0" smtClean="0">
              <a:latin typeface="Calibri" panose="020F0502020204030204" pitchFamily="34" charset="0"/>
              <a:ea typeface="Calibri" panose="020F0502020204030204" pitchFamily="34" charset="0"/>
            </a:endParaRPr>
          </a:p>
          <a:p>
            <a:pPr algn="ctr">
              <a:lnSpc>
                <a:spcPct val="106000"/>
              </a:lnSpc>
              <a:spcAft>
                <a:spcPts val="800"/>
              </a:spcAft>
            </a:pPr>
            <a:r>
              <a:rPr lang="el-GR" sz="2400" dirty="0">
                <a:latin typeface="Calibri" panose="020F0502020204030204" pitchFamily="34" charset="0"/>
                <a:ea typeface="Calibri" panose="020F0502020204030204" pitchFamily="34" charset="0"/>
              </a:rPr>
              <a:t>Α</a:t>
            </a:r>
            <a:r>
              <a:rPr lang="el-GR" sz="2400" dirty="0" smtClean="0">
                <a:latin typeface="Calibri" panose="020F0502020204030204" pitchFamily="34" charset="0"/>
                <a:ea typeface="Calibri" panose="020F0502020204030204" pitchFamily="34" charset="0"/>
              </a:rPr>
              <a:t>πό </a:t>
            </a:r>
            <a:r>
              <a:rPr lang="el-GR" sz="2400" dirty="0">
                <a:latin typeface="Calibri" panose="020F0502020204030204" pitchFamily="34" charset="0"/>
                <a:ea typeface="Calibri" panose="020F0502020204030204" pitchFamily="34" charset="0"/>
              </a:rPr>
              <a:t>τη </a:t>
            </a:r>
            <a:r>
              <a:rPr lang="el-GR" sz="2400" dirty="0" smtClean="0">
                <a:latin typeface="Calibri" panose="020F0502020204030204" pitchFamily="34" charset="0"/>
                <a:ea typeface="Calibri" panose="020F0502020204030204" pitchFamily="34" charset="0"/>
              </a:rPr>
              <a:t>φύση, σύνθεση και αποστολή τους είναι</a:t>
            </a:r>
          </a:p>
          <a:p>
            <a:pPr algn="ctr">
              <a:lnSpc>
                <a:spcPct val="106000"/>
              </a:lnSpc>
              <a:spcAft>
                <a:spcPts val="800"/>
              </a:spcAft>
            </a:pPr>
            <a:r>
              <a:rPr lang="el-GR" sz="2400" b="1" dirty="0" smtClean="0">
                <a:latin typeface="Calibri" panose="020F0502020204030204" pitchFamily="34" charset="0"/>
                <a:ea typeface="Calibri" panose="020F0502020204030204" pitchFamily="34" charset="0"/>
              </a:rPr>
              <a:t>επιστημονικά </a:t>
            </a:r>
            <a:r>
              <a:rPr lang="el-GR" sz="2400" b="1" dirty="0">
                <a:latin typeface="Calibri" panose="020F0502020204030204" pitchFamily="34" charset="0"/>
                <a:ea typeface="Calibri" panose="020F0502020204030204" pitchFamily="34" charset="0"/>
              </a:rPr>
              <a:t>συμβούλια με επιστήμονες-τεχνοκράτες </a:t>
            </a:r>
            <a:r>
              <a:rPr lang="el-GR" sz="2400" dirty="0">
                <a:latin typeface="Calibri" panose="020F0502020204030204" pitchFamily="34" charset="0"/>
                <a:ea typeface="Calibri" panose="020F0502020204030204" pitchFamily="34" charset="0"/>
              </a:rPr>
              <a:t>από τον </a:t>
            </a:r>
            <a:endParaRPr lang="el-GR" sz="2400" dirty="0" smtClean="0">
              <a:latin typeface="Calibri" panose="020F0502020204030204" pitchFamily="34" charset="0"/>
              <a:ea typeface="Calibri" panose="020F0502020204030204" pitchFamily="34" charset="0"/>
            </a:endParaRPr>
          </a:p>
          <a:p>
            <a:pPr algn="ctr">
              <a:lnSpc>
                <a:spcPct val="106000"/>
              </a:lnSpc>
              <a:spcAft>
                <a:spcPts val="800"/>
              </a:spcAft>
            </a:pPr>
            <a:r>
              <a:rPr lang="el-GR" sz="2400" dirty="0" smtClean="0">
                <a:latin typeface="Calibri" panose="020F0502020204030204" pitchFamily="34" charset="0"/>
                <a:ea typeface="Calibri" panose="020F0502020204030204" pitchFamily="34" charset="0"/>
              </a:rPr>
              <a:t>Ακαδημαϊκό-Ερευνητικό </a:t>
            </a:r>
            <a:r>
              <a:rPr lang="el-GR" sz="2400" dirty="0">
                <a:latin typeface="Calibri" panose="020F0502020204030204" pitchFamily="34" charset="0"/>
                <a:ea typeface="Calibri" panose="020F0502020204030204" pitchFamily="34" charset="0"/>
              </a:rPr>
              <a:t>χώρο και τους Παραγωγικούς Φορείς.</a:t>
            </a:r>
            <a:endParaRPr lang="en-US" sz="2400" dirty="0">
              <a:latin typeface="Calibri" panose="020F0502020204030204" pitchFamily="34" charset="0"/>
              <a:ea typeface="Calibri" panose="020F0502020204030204" pitchFamily="34" charset="0"/>
            </a:endParaRPr>
          </a:p>
        </p:txBody>
      </p:sp>
      <p:sp>
        <p:nvSpPr>
          <p:cNvPr id="7" name="Rectangle 6"/>
          <p:cNvSpPr/>
          <p:nvPr/>
        </p:nvSpPr>
        <p:spPr>
          <a:xfrm>
            <a:off x="172163" y="147625"/>
            <a:ext cx="3000886" cy="461665"/>
          </a:xfrm>
          <a:prstGeom prst="rect">
            <a:avLst/>
          </a:prstGeom>
        </p:spPr>
        <p:txBody>
          <a:bodyPr wrap="none">
            <a:spAutoFit/>
          </a:bodyPr>
          <a:lstStyle/>
          <a:p>
            <a:r>
              <a:rPr lang="el-GR" sz="2400" b="1" dirty="0" smtClean="0">
                <a:solidFill>
                  <a:srgbClr val="860000"/>
                </a:solidFill>
              </a:rPr>
              <a:t>ΑΠΟΣΤΟΛΗ ΤΩΝ ΠΣΕΚ</a:t>
            </a:r>
            <a:endParaRPr lang="en-US" sz="2400" dirty="0"/>
          </a:p>
        </p:txBody>
      </p:sp>
    </p:spTree>
    <p:extLst>
      <p:ext uri="{BB962C8B-B14F-4D97-AF65-F5344CB8AC3E}">
        <p14:creationId xmlns:p14="http://schemas.microsoft.com/office/powerpoint/2010/main" val="398793771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7" name="Rectangle 6"/>
          <p:cNvSpPr/>
          <p:nvPr/>
        </p:nvSpPr>
        <p:spPr>
          <a:xfrm>
            <a:off x="172163" y="147625"/>
            <a:ext cx="3022238" cy="461665"/>
          </a:xfrm>
          <a:prstGeom prst="rect">
            <a:avLst/>
          </a:prstGeom>
        </p:spPr>
        <p:txBody>
          <a:bodyPr wrap="none">
            <a:spAutoFit/>
          </a:bodyPr>
          <a:lstStyle/>
          <a:p>
            <a:r>
              <a:rPr lang="el-GR" sz="2400" b="1" dirty="0" smtClean="0">
                <a:solidFill>
                  <a:srgbClr val="860000"/>
                </a:solidFill>
              </a:rPr>
              <a:t>ΛΕΙΤΟΥΡΓΙΑ ΤΩΝ ΠΣΕΚ</a:t>
            </a:r>
            <a:endParaRPr lang="en-US" sz="2400" dirty="0"/>
          </a:p>
        </p:txBody>
      </p:sp>
      <p:sp>
        <p:nvSpPr>
          <p:cNvPr id="9" name="TextBox 8">
            <a:extLst>
              <a:ext uri="{FF2B5EF4-FFF2-40B4-BE49-F238E27FC236}">
                <a16:creationId xmlns:a16="http://schemas.microsoft.com/office/drawing/2014/main" xmlns="" id="{ED9CFCFC-3C9F-466C-BD8C-3439B8D29E75}"/>
              </a:ext>
            </a:extLst>
          </p:cNvPr>
          <p:cNvSpPr txBox="1"/>
          <p:nvPr/>
        </p:nvSpPr>
        <p:spPr>
          <a:xfrm>
            <a:off x="1207182" y="1085765"/>
            <a:ext cx="10198358" cy="3615990"/>
          </a:xfrm>
          <a:prstGeom prst="rect">
            <a:avLst/>
          </a:prstGeom>
          <a:noFill/>
        </p:spPr>
        <p:txBody>
          <a:bodyPr wrap="square">
            <a:spAutoFit/>
          </a:bodyPr>
          <a:lstStyle/>
          <a:p>
            <a:pPr>
              <a:lnSpc>
                <a:spcPct val="106000"/>
              </a:lnSpc>
            </a:pPr>
            <a:endParaRPr lang="en-US" sz="2400" dirty="0">
              <a:effectLst/>
              <a:latin typeface="Calibri" panose="020F0502020204030204" pitchFamily="34" charset="0"/>
              <a:ea typeface="Calibri" panose="020F0502020204030204" pitchFamily="34" charset="0"/>
            </a:endParaRPr>
          </a:p>
          <a:p>
            <a:pPr>
              <a:lnSpc>
                <a:spcPct val="106000"/>
              </a:lnSpc>
            </a:pPr>
            <a:r>
              <a:rPr lang="el-GR" sz="2400" dirty="0" smtClean="0">
                <a:effectLst/>
                <a:latin typeface="Calibri" panose="020F0502020204030204" pitchFamily="34" charset="0"/>
                <a:ea typeface="Calibri" panose="020F0502020204030204" pitchFamily="34" charset="0"/>
              </a:rPr>
              <a:t>Τα </a:t>
            </a:r>
            <a:r>
              <a:rPr lang="el-GR" sz="2400" dirty="0">
                <a:effectLst/>
                <a:latin typeface="Calibri" panose="020F0502020204030204" pitchFamily="34" charset="0"/>
                <a:ea typeface="Calibri" panose="020F0502020204030204" pitchFamily="34" charset="0"/>
              </a:rPr>
              <a:t>ΠΣΕΚ </a:t>
            </a:r>
            <a:endParaRPr lang="el-GR" sz="2400" dirty="0" smtClean="0">
              <a:effectLst/>
              <a:latin typeface="Calibri" panose="020F0502020204030204" pitchFamily="34" charset="0"/>
              <a:ea typeface="Calibri" panose="020F0502020204030204" pitchFamily="34" charset="0"/>
            </a:endParaRPr>
          </a:p>
          <a:p>
            <a:pPr>
              <a:lnSpc>
                <a:spcPct val="106000"/>
              </a:lnSpc>
            </a:pPr>
            <a:r>
              <a:rPr lang="el-GR" sz="2400" dirty="0" smtClean="0">
                <a:latin typeface="Calibri" panose="020F0502020204030204" pitchFamily="34" charset="0"/>
                <a:ea typeface="Calibri" panose="020F0502020204030204" pitchFamily="34" charset="0"/>
              </a:rPr>
              <a:t>-   υπάγονται, διοικούνται και ελέγχονται από </a:t>
            </a:r>
            <a:r>
              <a:rPr lang="el-GR" sz="2400" dirty="0" smtClean="0">
                <a:effectLst/>
                <a:latin typeface="Calibri" panose="020F0502020204030204" pitchFamily="34" charset="0"/>
                <a:ea typeface="Calibri" panose="020F0502020204030204" pitchFamily="34" charset="0"/>
              </a:rPr>
              <a:t>τον Περιφερειάρχη,</a:t>
            </a:r>
          </a:p>
          <a:p>
            <a:pPr>
              <a:lnSpc>
                <a:spcPct val="106000"/>
              </a:lnSpc>
            </a:pPr>
            <a:endParaRPr lang="en-US" sz="2400" dirty="0">
              <a:effectLst/>
              <a:latin typeface="Calibri" panose="020F0502020204030204" pitchFamily="34" charset="0"/>
              <a:ea typeface="Calibri" panose="020F0502020204030204" pitchFamily="34" charset="0"/>
            </a:endParaRPr>
          </a:p>
          <a:p>
            <a:pPr marL="342900" indent="-342900">
              <a:lnSpc>
                <a:spcPct val="106000"/>
              </a:lnSpc>
              <a:buFontTx/>
              <a:buChar char="-"/>
            </a:pPr>
            <a:r>
              <a:rPr lang="el-GR" sz="2400" dirty="0" smtClean="0">
                <a:effectLst/>
                <a:latin typeface="Calibri" panose="020F0502020204030204" pitchFamily="34" charset="0"/>
                <a:ea typeface="Calibri" panose="020F0502020204030204" pitchFamily="34" charset="0"/>
              </a:rPr>
              <a:t>το </a:t>
            </a:r>
            <a:r>
              <a:rPr lang="el-GR" sz="2400" dirty="0">
                <a:effectLst/>
                <a:latin typeface="Calibri" panose="020F0502020204030204" pitchFamily="34" charset="0"/>
                <a:ea typeface="Calibri" panose="020F0502020204030204" pitchFamily="34" charset="0"/>
              </a:rPr>
              <a:t>έργο </a:t>
            </a:r>
            <a:r>
              <a:rPr lang="el-GR" sz="2400" dirty="0" smtClean="0">
                <a:effectLst/>
                <a:latin typeface="Calibri" panose="020F0502020204030204" pitchFamily="34" charset="0"/>
                <a:ea typeface="Calibri" panose="020F0502020204030204" pitchFamily="34" charset="0"/>
              </a:rPr>
              <a:t>τους </a:t>
            </a:r>
            <a:r>
              <a:rPr lang="el-GR" sz="2400" dirty="0">
                <a:effectLst/>
                <a:latin typeface="Calibri" panose="020F0502020204030204" pitchFamily="34" charset="0"/>
                <a:ea typeface="Calibri" panose="020F0502020204030204" pitchFamily="34" charset="0"/>
              </a:rPr>
              <a:t>είναι </a:t>
            </a:r>
            <a:r>
              <a:rPr lang="el-GR" sz="2400" b="1" dirty="0">
                <a:effectLst/>
                <a:latin typeface="Calibri" panose="020F0502020204030204" pitchFamily="34" charset="0"/>
                <a:ea typeface="Calibri" panose="020F0502020204030204" pitchFamily="34" charset="0"/>
              </a:rPr>
              <a:t>επιστημονικό – τεχνοκρατικό </a:t>
            </a:r>
            <a:r>
              <a:rPr lang="el-GR" sz="2400" dirty="0">
                <a:effectLst/>
                <a:latin typeface="Calibri" panose="020F0502020204030204" pitchFamily="34" charset="0"/>
                <a:ea typeface="Calibri" panose="020F0502020204030204" pitchFamily="34" charset="0"/>
              </a:rPr>
              <a:t>και αποτελεί την </a:t>
            </a:r>
            <a:r>
              <a:rPr lang="el-GR" sz="2400" dirty="0" smtClean="0">
                <a:effectLst/>
                <a:latin typeface="Calibri" panose="020F0502020204030204" pitchFamily="34" charset="0"/>
                <a:ea typeface="Calibri" panose="020F0502020204030204" pitchFamily="34" charset="0"/>
              </a:rPr>
              <a:t>οριζόντια </a:t>
            </a:r>
            <a:r>
              <a:rPr lang="el-GR" sz="2400" dirty="0">
                <a:effectLst/>
                <a:latin typeface="Calibri" panose="020F0502020204030204" pitchFamily="34" charset="0"/>
                <a:ea typeface="Calibri" panose="020F0502020204030204" pitchFamily="34" charset="0"/>
              </a:rPr>
              <a:t>εφαρμογή των αποφάσεων του </a:t>
            </a:r>
            <a:r>
              <a:rPr lang="el-GR" sz="2400" dirty="0" smtClean="0">
                <a:effectLst/>
                <a:latin typeface="Calibri" panose="020F0502020204030204" pitchFamily="34" charset="0"/>
                <a:ea typeface="Calibri" panose="020F0502020204030204" pitchFamily="34" charset="0"/>
              </a:rPr>
              <a:t>ΕΣΕΤΕΚ, που υποστηρίζεται από τα ΤΕΣ,</a:t>
            </a:r>
          </a:p>
          <a:p>
            <a:pPr marL="342900" indent="-342900">
              <a:lnSpc>
                <a:spcPct val="106000"/>
              </a:lnSpc>
              <a:buFontTx/>
              <a:buChar char="-"/>
            </a:pPr>
            <a:endParaRPr lang="el-GR" sz="2400" dirty="0" smtClean="0">
              <a:effectLst/>
              <a:latin typeface="Calibri" panose="020F0502020204030204" pitchFamily="34" charset="0"/>
              <a:ea typeface="Calibri" panose="020F0502020204030204" pitchFamily="34" charset="0"/>
            </a:endParaRPr>
          </a:p>
          <a:p>
            <a:pPr>
              <a:lnSpc>
                <a:spcPct val="106000"/>
              </a:lnSpc>
            </a:pPr>
            <a:r>
              <a:rPr lang="el-GR" sz="2400" dirty="0" smtClean="0">
                <a:latin typeface="Calibri" panose="020F0502020204030204" pitchFamily="34" charset="0"/>
                <a:ea typeface="Calibri" panose="020F0502020204030204" pitchFamily="34" charset="0"/>
              </a:rPr>
              <a:t>-    συνεργάζονται με τις ΕΥΔ και τις άλλες δομές των </a:t>
            </a:r>
            <a:r>
              <a:rPr lang="el-GR" sz="2400" dirty="0">
                <a:latin typeface="Calibri" panose="020F0502020204030204" pitchFamily="34" charset="0"/>
                <a:ea typeface="Calibri" panose="020F0502020204030204" pitchFamily="34" charset="0"/>
              </a:rPr>
              <a:t>περιφερειών </a:t>
            </a:r>
          </a:p>
          <a:p>
            <a:pPr>
              <a:lnSpc>
                <a:spcPct val="106000"/>
              </a:lnSpc>
            </a:pPr>
            <a:r>
              <a:rPr lang="el-GR" sz="2400" dirty="0">
                <a:effectLst/>
                <a:latin typeface="Calibri" panose="020F0502020204030204" pitchFamily="34" charset="0"/>
                <a:ea typeface="Calibri" panose="020F0502020204030204" pitchFamily="34" charset="0"/>
              </a:rPr>
              <a:t> </a:t>
            </a:r>
            <a:endParaRPr lang="en-US" sz="2400" dirty="0">
              <a:effectLst/>
              <a:latin typeface="Calibri" panose="020F0502020204030204" pitchFamily="34" charset="0"/>
              <a:ea typeface="Calibri" panose="020F0502020204030204" pitchFamily="34" charset="0"/>
            </a:endParaRPr>
          </a:p>
        </p:txBody>
      </p:sp>
    </p:spTree>
    <p:extLst>
      <p:ext uri="{BB962C8B-B14F-4D97-AF65-F5344CB8AC3E}">
        <p14:creationId xmlns:p14="http://schemas.microsoft.com/office/powerpoint/2010/main" val="138790180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7" name="Rectangle 6"/>
          <p:cNvSpPr/>
          <p:nvPr/>
        </p:nvSpPr>
        <p:spPr>
          <a:xfrm>
            <a:off x="172163" y="147625"/>
            <a:ext cx="6461192" cy="461665"/>
          </a:xfrm>
          <a:prstGeom prst="rect">
            <a:avLst/>
          </a:prstGeom>
        </p:spPr>
        <p:txBody>
          <a:bodyPr wrap="none">
            <a:spAutoFit/>
          </a:bodyPr>
          <a:lstStyle/>
          <a:p>
            <a:r>
              <a:rPr lang="el-GR" sz="2400" b="1" dirty="0" smtClean="0">
                <a:solidFill>
                  <a:srgbClr val="860000"/>
                </a:solidFill>
              </a:rPr>
              <a:t>ΠΡΟΤΑΣΕΙΣ ΑΠΟ ΤΗΝ ΜΕΧΡΙ ΣΗΜΕΡΑ ΛΕΙΤΟΥΡΓΙΑ</a:t>
            </a:r>
            <a:endParaRPr lang="en-US" sz="2400" dirty="0"/>
          </a:p>
        </p:txBody>
      </p:sp>
      <p:sp>
        <p:nvSpPr>
          <p:cNvPr id="9" name="Rectangle 8"/>
          <p:cNvSpPr/>
          <p:nvPr/>
        </p:nvSpPr>
        <p:spPr>
          <a:xfrm>
            <a:off x="1484671" y="1448061"/>
            <a:ext cx="9085006" cy="5573577"/>
          </a:xfrm>
          <a:prstGeom prst="rect">
            <a:avLst/>
          </a:prstGeom>
        </p:spPr>
        <p:txBody>
          <a:bodyPr wrap="square">
            <a:spAutoFit/>
          </a:bodyPr>
          <a:lstStyle/>
          <a:p>
            <a:pPr>
              <a:lnSpc>
                <a:spcPct val="106000"/>
              </a:lnSpc>
            </a:pPr>
            <a:r>
              <a:rPr lang="el-GR" sz="2400" dirty="0" smtClean="0">
                <a:latin typeface="Calibri" panose="020F0502020204030204" pitchFamily="34" charset="0"/>
                <a:ea typeface="Calibri" panose="020F0502020204030204" pitchFamily="34" charset="0"/>
              </a:rPr>
              <a:t>Με βάση τα συμπεράσματα από τη μέχρι σήμερα λειτουργία του ΠΣΕΚ/ΠΑΜΘ παρατίθενται μερικές σκέψεις/προτάσεις προς την ενίσχυση της απόδοσης του:</a:t>
            </a:r>
          </a:p>
          <a:p>
            <a:pPr>
              <a:lnSpc>
                <a:spcPct val="106000"/>
              </a:lnSpc>
            </a:pPr>
            <a:endParaRPr lang="el-GR" sz="2400" dirty="0" smtClean="0">
              <a:latin typeface="Calibri" panose="020F0502020204030204" pitchFamily="34" charset="0"/>
              <a:ea typeface="Calibri" panose="020F0502020204030204" pitchFamily="34" charset="0"/>
            </a:endParaRPr>
          </a:p>
          <a:p>
            <a:pPr>
              <a:lnSpc>
                <a:spcPct val="106000"/>
              </a:lnSpc>
            </a:pPr>
            <a:r>
              <a:rPr lang="el-GR" sz="2400" dirty="0" smtClean="0">
                <a:latin typeface="Calibri" panose="020F0502020204030204" pitchFamily="34" charset="0"/>
                <a:ea typeface="Calibri" panose="020F0502020204030204" pitchFamily="34" charset="0"/>
              </a:rPr>
              <a:t>  - Διοικητικά </a:t>
            </a:r>
            <a:r>
              <a:rPr lang="el-GR" sz="2400" dirty="0">
                <a:latin typeface="Calibri" panose="020F0502020204030204" pitchFamily="34" charset="0"/>
                <a:ea typeface="Calibri" panose="020F0502020204030204" pitchFamily="34" charset="0"/>
              </a:rPr>
              <a:t>(και διαχειριστικά) </a:t>
            </a:r>
            <a:r>
              <a:rPr lang="el-GR" sz="2400" dirty="0" smtClean="0">
                <a:latin typeface="Calibri" panose="020F0502020204030204" pitchFamily="34" charset="0"/>
                <a:ea typeface="Calibri" panose="020F0502020204030204" pitchFamily="34" charset="0"/>
              </a:rPr>
              <a:t>ένα ΠΣΕΚ να υπάγεται στον  </a:t>
            </a:r>
            <a:r>
              <a:rPr lang="el-GR" sz="2400" dirty="0">
                <a:latin typeface="Calibri" panose="020F0502020204030204" pitchFamily="34" charset="0"/>
                <a:ea typeface="Calibri" panose="020F0502020204030204" pitchFamily="34" charset="0"/>
              </a:rPr>
              <a:t> </a:t>
            </a:r>
            <a:r>
              <a:rPr lang="el-GR" sz="2400" dirty="0" smtClean="0">
                <a:latin typeface="Calibri" panose="020F0502020204030204" pitchFamily="34" charset="0"/>
                <a:ea typeface="Calibri" panose="020F0502020204030204" pitchFamily="34" charset="0"/>
              </a:rPr>
              <a:t>                                                      Περιφερειάρχη αλλά</a:t>
            </a:r>
          </a:p>
          <a:p>
            <a:pPr marL="342900" indent="-342900">
              <a:lnSpc>
                <a:spcPct val="106000"/>
              </a:lnSpc>
              <a:buFontTx/>
              <a:buChar char="-"/>
            </a:pPr>
            <a:r>
              <a:rPr lang="el-GR" sz="2400" dirty="0" smtClean="0">
                <a:latin typeface="Calibri" panose="020F0502020204030204" pitchFamily="34" charset="0"/>
                <a:ea typeface="Calibri" panose="020F0502020204030204" pitchFamily="34" charset="0"/>
              </a:rPr>
              <a:t>Επιχειρησιακά (επιστημονικά αντικείμενα ) στη ΓΓΕΚ, η οποία   είναι ο μόνος φορέας Ε&amp;Κ, που μπορεί να ελέγχει και συντονίζει το επιστημονικό-τεχνοκρατικό έργο των ΠΣΕΚ </a:t>
            </a:r>
          </a:p>
          <a:p>
            <a:pPr marL="342900" indent="-342900">
              <a:lnSpc>
                <a:spcPct val="106000"/>
              </a:lnSpc>
              <a:buFontTx/>
              <a:buChar char="-"/>
            </a:pPr>
            <a:r>
              <a:rPr lang="el-GR" sz="2400" dirty="0" smtClean="0">
                <a:latin typeface="Calibri" panose="020F0502020204030204" pitchFamily="34" charset="0"/>
                <a:ea typeface="Calibri" panose="020F0502020204030204" pitchFamily="34" charset="0"/>
              </a:rPr>
              <a:t>Σε </a:t>
            </a:r>
            <a:r>
              <a:rPr lang="el-GR" sz="2400" dirty="0">
                <a:latin typeface="Calibri" panose="020F0502020204030204" pitchFamily="34" charset="0"/>
                <a:ea typeface="Calibri" panose="020F0502020204030204" pitchFamily="34" charset="0"/>
              </a:rPr>
              <a:t>επίπεδο προσκλήσεων στο πλαίσιο του ΠΕΠ </a:t>
            </a:r>
            <a:r>
              <a:rPr lang="el-GR" sz="2400" dirty="0" smtClean="0">
                <a:latin typeface="Calibri" panose="020F0502020204030204" pitchFamily="34" charset="0"/>
                <a:ea typeface="Calibri" panose="020F0502020204030204" pitchFamily="34" charset="0"/>
              </a:rPr>
              <a:t>απαιτείται </a:t>
            </a:r>
            <a:r>
              <a:rPr lang="el-GR" sz="2400" dirty="0">
                <a:latin typeface="Calibri" panose="020F0502020204030204" pitchFamily="34" charset="0"/>
                <a:ea typeface="Calibri" panose="020F0502020204030204" pitchFamily="34" charset="0"/>
              </a:rPr>
              <a:t>η εντονότερη εμπλοκή των ενδιαφερομένων </a:t>
            </a:r>
            <a:r>
              <a:rPr lang="el-GR" sz="2400" dirty="0" smtClean="0">
                <a:latin typeface="Calibri" panose="020F0502020204030204" pitchFamily="34" charset="0"/>
                <a:ea typeface="Calibri" panose="020F0502020204030204" pitchFamily="34" charset="0"/>
              </a:rPr>
              <a:t>μερών</a:t>
            </a:r>
          </a:p>
          <a:p>
            <a:pPr marL="342900" indent="-342900">
              <a:lnSpc>
                <a:spcPct val="106000"/>
              </a:lnSpc>
              <a:buFontTx/>
              <a:buChar char="-"/>
            </a:pPr>
            <a:r>
              <a:rPr lang="el-GR" sz="2400" dirty="0" smtClean="0">
                <a:latin typeface="Calibri" panose="020F0502020204030204" pitchFamily="34" charset="0"/>
                <a:ea typeface="Calibri" panose="020F0502020204030204" pitchFamily="34" charset="0"/>
              </a:rPr>
              <a:t>Απλοποίηση των διαδικασιών </a:t>
            </a:r>
            <a:r>
              <a:rPr lang="el-GR" sz="2400" dirty="0">
                <a:latin typeface="Calibri" panose="020F0502020204030204" pitchFamily="34" charset="0"/>
                <a:ea typeface="Calibri" panose="020F0502020204030204" pitchFamily="34" charset="0"/>
              </a:rPr>
              <a:t>υποβολής </a:t>
            </a:r>
            <a:r>
              <a:rPr lang="el-GR" sz="2400" dirty="0" smtClean="0">
                <a:latin typeface="Calibri" panose="020F0502020204030204" pitchFamily="34" charset="0"/>
                <a:ea typeface="Calibri" panose="020F0502020204030204" pitchFamily="34" charset="0"/>
              </a:rPr>
              <a:t>πρότασης</a:t>
            </a:r>
          </a:p>
          <a:p>
            <a:pPr marL="342900" indent="-342900">
              <a:lnSpc>
                <a:spcPct val="106000"/>
              </a:lnSpc>
              <a:buFontTx/>
              <a:buChar char="-"/>
            </a:pPr>
            <a:endParaRPr lang="el-GR" sz="2400" dirty="0" smtClean="0">
              <a:latin typeface="Calibri" panose="020F0502020204030204" pitchFamily="34" charset="0"/>
              <a:ea typeface="Calibri" panose="020F0502020204030204" pitchFamily="34" charset="0"/>
            </a:endParaRPr>
          </a:p>
          <a:p>
            <a:pPr marL="342900" indent="-342900">
              <a:lnSpc>
                <a:spcPct val="106000"/>
              </a:lnSpc>
              <a:buFontTx/>
              <a:buChar char="-"/>
            </a:pPr>
            <a:endParaRPr lang="el-GR" sz="2400" dirty="0">
              <a:latin typeface="Calibri" panose="020F0502020204030204" pitchFamily="34" charset="0"/>
              <a:ea typeface="Calibri" panose="020F0502020204030204" pitchFamily="34" charset="0"/>
            </a:endParaRPr>
          </a:p>
        </p:txBody>
      </p:sp>
    </p:spTree>
    <p:extLst>
      <p:ext uri="{BB962C8B-B14F-4D97-AF65-F5344CB8AC3E}">
        <p14:creationId xmlns:p14="http://schemas.microsoft.com/office/powerpoint/2010/main" val="161905546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7" name="Rectangle 6"/>
          <p:cNvSpPr/>
          <p:nvPr/>
        </p:nvSpPr>
        <p:spPr>
          <a:xfrm>
            <a:off x="172163" y="147625"/>
            <a:ext cx="6461192" cy="461665"/>
          </a:xfrm>
          <a:prstGeom prst="rect">
            <a:avLst/>
          </a:prstGeom>
        </p:spPr>
        <p:txBody>
          <a:bodyPr wrap="none">
            <a:spAutoFit/>
          </a:bodyPr>
          <a:lstStyle/>
          <a:p>
            <a:r>
              <a:rPr lang="el-GR" sz="2400" b="1" dirty="0" smtClean="0">
                <a:solidFill>
                  <a:srgbClr val="860000"/>
                </a:solidFill>
              </a:rPr>
              <a:t>ΠΡΟΤΑΣΕΙΣ ΑΠΟ ΤΗΝ ΜΕΧΡΙ ΣΗΜΕΡΑ ΛΕΙΤΟΥΡΓΙΑ</a:t>
            </a:r>
            <a:endParaRPr lang="en-US" sz="2400" dirty="0"/>
          </a:p>
        </p:txBody>
      </p:sp>
      <p:sp>
        <p:nvSpPr>
          <p:cNvPr id="9" name="Rectangle 8"/>
          <p:cNvSpPr/>
          <p:nvPr/>
        </p:nvSpPr>
        <p:spPr>
          <a:xfrm>
            <a:off x="1484671" y="1448061"/>
            <a:ext cx="9085006" cy="2424831"/>
          </a:xfrm>
          <a:prstGeom prst="rect">
            <a:avLst/>
          </a:prstGeom>
        </p:spPr>
        <p:txBody>
          <a:bodyPr wrap="square">
            <a:spAutoFit/>
          </a:bodyPr>
          <a:lstStyle/>
          <a:p>
            <a:pPr marL="342900" indent="-342900">
              <a:lnSpc>
                <a:spcPct val="106000"/>
              </a:lnSpc>
              <a:buFontTx/>
              <a:buChar char="-"/>
            </a:pPr>
            <a:r>
              <a:rPr lang="el-GR" sz="2400" dirty="0" smtClean="0">
                <a:latin typeface="Calibri" panose="020F0502020204030204" pitchFamily="34" charset="0"/>
                <a:ea typeface="Calibri" panose="020F0502020204030204" pitchFamily="34" charset="0"/>
              </a:rPr>
              <a:t>Μείωση-τυποποίηση των χρόνων </a:t>
            </a:r>
            <a:r>
              <a:rPr lang="el-GR" sz="2400" dirty="0">
                <a:latin typeface="Calibri" panose="020F0502020204030204" pitchFamily="34" charset="0"/>
                <a:ea typeface="Calibri" panose="020F0502020204030204" pitchFamily="34" charset="0"/>
              </a:rPr>
              <a:t>διαβούλευσης, </a:t>
            </a:r>
            <a:r>
              <a:rPr lang="el-GR" sz="2400" dirty="0" smtClean="0">
                <a:latin typeface="Calibri" panose="020F0502020204030204" pitchFamily="34" charset="0"/>
                <a:ea typeface="Calibri" panose="020F0502020204030204" pitchFamily="34" charset="0"/>
              </a:rPr>
              <a:t>προκήρυξης</a:t>
            </a:r>
            <a:r>
              <a:rPr lang="el-GR" sz="2400" dirty="0">
                <a:latin typeface="Calibri" panose="020F0502020204030204" pitchFamily="34" charset="0"/>
                <a:ea typeface="Calibri" panose="020F0502020204030204" pitchFamily="34" charset="0"/>
              </a:rPr>
              <a:t>, επεξεργασίας και ένταξης των </a:t>
            </a:r>
            <a:r>
              <a:rPr lang="el-GR" sz="2400" dirty="0" smtClean="0">
                <a:latin typeface="Calibri" panose="020F0502020204030204" pitchFamily="34" charset="0"/>
                <a:ea typeface="Calibri" panose="020F0502020204030204" pitchFamily="34" charset="0"/>
              </a:rPr>
              <a:t>προτάσεων-έργων</a:t>
            </a:r>
          </a:p>
          <a:p>
            <a:pPr marL="342900" indent="-342900">
              <a:lnSpc>
                <a:spcPct val="106000"/>
              </a:lnSpc>
              <a:buFontTx/>
              <a:buChar char="-"/>
            </a:pPr>
            <a:r>
              <a:rPr lang="el-GR" sz="2400" dirty="0" smtClean="0">
                <a:latin typeface="Calibri" panose="020F0502020204030204" pitchFamily="34" charset="0"/>
                <a:ea typeface="Calibri" panose="020F0502020204030204" pitchFamily="34" charset="0"/>
              </a:rPr>
              <a:t>Εξεύρεση μηχανισμών προβολής της περιφερειακής δυναμικής </a:t>
            </a:r>
            <a:r>
              <a:rPr lang="el-GR" sz="2400" dirty="0">
                <a:latin typeface="Calibri" panose="020F0502020204030204" pitchFamily="34" charset="0"/>
                <a:ea typeface="Calibri" panose="020F0502020204030204" pitchFamily="34" charset="0"/>
              </a:rPr>
              <a:t>τόσο για ενδοπεριφερειακή συνεργασία εντός Ελλάδος όσο και για συνέργειες με τις Περιφέρειες της Ευρώπης. </a:t>
            </a:r>
            <a:endParaRPr lang="el-GR" sz="2400" dirty="0" smtClean="0">
              <a:latin typeface="Calibri" panose="020F0502020204030204" pitchFamily="34" charset="0"/>
              <a:ea typeface="Calibri" panose="020F0502020204030204" pitchFamily="34" charset="0"/>
            </a:endParaRPr>
          </a:p>
          <a:p>
            <a:pPr marL="342900" indent="-342900">
              <a:lnSpc>
                <a:spcPct val="106000"/>
              </a:lnSpc>
              <a:buFontTx/>
              <a:buChar char="-"/>
            </a:pPr>
            <a:endParaRPr lang="el-GR" sz="2400" dirty="0">
              <a:latin typeface="Calibri" panose="020F0502020204030204" pitchFamily="34" charset="0"/>
              <a:ea typeface="Calibri" panose="020F0502020204030204" pitchFamily="34" charset="0"/>
            </a:endParaRPr>
          </a:p>
        </p:txBody>
      </p:sp>
    </p:spTree>
    <p:extLst>
      <p:ext uri="{BB962C8B-B14F-4D97-AF65-F5344CB8AC3E}">
        <p14:creationId xmlns:p14="http://schemas.microsoft.com/office/powerpoint/2010/main" val="427134654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3979831" y="4824584"/>
            <a:ext cx="4572000" cy="1138773"/>
          </a:xfrm>
          <a:prstGeom prst="rect">
            <a:avLst/>
          </a:prstGeom>
        </p:spPr>
        <p:txBody>
          <a:bodyPr wrap="square">
            <a:spAutoFit/>
          </a:bodyPr>
          <a:lstStyle/>
          <a:p>
            <a:pPr algn="ctr"/>
            <a:r>
              <a:rPr lang="el-GR" sz="2000" b="1" dirty="0">
                <a:solidFill>
                  <a:srgbClr val="860000"/>
                </a:solidFill>
              </a:rPr>
              <a:t>Παντελής Μπότσαρης</a:t>
            </a:r>
          </a:p>
          <a:p>
            <a:pPr algn="ctr"/>
            <a:r>
              <a:rPr lang="el-GR" b="1" dirty="0">
                <a:solidFill>
                  <a:srgbClr val="860000"/>
                </a:solidFill>
              </a:rPr>
              <a:t>Πρόεδρος ΠΣΕΚ ΑΜΘ</a:t>
            </a:r>
            <a:endParaRPr lang="en-US" b="1" dirty="0">
              <a:solidFill>
                <a:srgbClr val="860000"/>
              </a:solidFill>
            </a:endParaRPr>
          </a:p>
          <a:p>
            <a:pPr algn="ctr"/>
            <a:r>
              <a:rPr lang="el-GR" sz="1400" b="1" dirty="0" smtClean="0">
                <a:solidFill>
                  <a:srgbClr val="860000"/>
                </a:solidFill>
              </a:rPr>
              <a:t>Καθηγητής </a:t>
            </a:r>
            <a:r>
              <a:rPr lang="el-GR" sz="1400" b="1" dirty="0">
                <a:solidFill>
                  <a:srgbClr val="860000"/>
                </a:solidFill>
              </a:rPr>
              <a:t>Πολυτεχνικής Σχολής ΔΠΘ</a:t>
            </a:r>
          </a:p>
          <a:p>
            <a:pPr algn="ctr"/>
            <a:r>
              <a:rPr lang="en-US" sz="1600" dirty="0" smtClean="0">
                <a:solidFill>
                  <a:schemeClr val="tx2">
                    <a:lumMod val="60000"/>
                    <a:lumOff val="40000"/>
                  </a:schemeClr>
                </a:solidFill>
              </a:rPr>
              <a:t>President-psek@pamth.gov.gr</a:t>
            </a:r>
            <a:endParaRPr lang="el-GR" sz="1600" dirty="0">
              <a:solidFill>
                <a:schemeClr val="tx2">
                  <a:lumMod val="60000"/>
                  <a:lumOff val="40000"/>
                </a:schemeClr>
              </a:solidFill>
            </a:endParaRPr>
          </a:p>
        </p:txBody>
      </p:sp>
      <p:pic>
        <p:nvPicPr>
          <p:cNvPr id="7"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379222" y="1234894"/>
            <a:ext cx="1488356" cy="139905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9" name="Rectangle 8"/>
          <p:cNvSpPr/>
          <p:nvPr/>
        </p:nvSpPr>
        <p:spPr>
          <a:xfrm>
            <a:off x="1674633" y="116639"/>
            <a:ext cx="8770759" cy="1118255"/>
          </a:xfrm>
          <a:prstGeom prst="rect">
            <a:avLst/>
          </a:prstGeom>
        </p:spPr>
        <p:txBody>
          <a:bodyPr wrap="square">
            <a:spAutoFit/>
          </a:bodyPr>
          <a:lstStyle/>
          <a:p>
            <a:pPr algn="ctr">
              <a:lnSpc>
                <a:spcPts val="4000"/>
              </a:lnSpc>
            </a:pPr>
            <a:r>
              <a:rPr lang="el-GR" sz="2800" b="1" dirty="0">
                <a:solidFill>
                  <a:srgbClr val="860000"/>
                </a:solidFill>
              </a:rPr>
              <a:t>ΕΛΛΗΝΙΚΗ  ΔΗΜΟΚΡΑΤΙΑ</a:t>
            </a:r>
            <a:endParaRPr lang="en-US" sz="2800" b="1" dirty="0">
              <a:solidFill>
                <a:srgbClr val="860000"/>
              </a:solidFill>
            </a:endParaRPr>
          </a:p>
          <a:p>
            <a:pPr algn="ctr">
              <a:lnSpc>
                <a:spcPts val="4000"/>
              </a:lnSpc>
            </a:pPr>
            <a:r>
              <a:rPr lang="el-GR" sz="2800" b="1" dirty="0">
                <a:solidFill>
                  <a:srgbClr val="860000"/>
                </a:solidFill>
              </a:rPr>
              <a:t>ΠΕΡΙΦΕΡΕΙΑ  ΑΝΑΤΟΛΙΚΗΣ ΜΑΚΕΔΟΝΙΑΣ</a:t>
            </a:r>
            <a:r>
              <a:rPr lang="en-US" sz="2800" b="1" dirty="0">
                <a:solidFill>
                  <a:srgbClr val="860000"/>
                </a:solidFill>
              </a:rPr>
              <a:t> </a:t>
            </a:r>
            <a:r>
              <a:rPr lang="el-GR" sz="2800" b="1" dirty="0">
                <a:solidFill>
                  <a:srgbClr val="860000"/>
                </a:solidFill>
              </a:rPr>
              <a:t>-</a:t>
            </a:r>
            <a:r>
              <a:rPr lang="en-US" sz="2800" b="1" dirty="0">
                <a:solidFill>
                  <a:srgbClr val="860000"/>
                </a:solidFill>
              </a:rPr>
              <a:t> </a:t>
            </a:r>
            <a:r>
              <a:rPr lang="el-GR" sz="2800" b="1" dirty="0">
                <a:solidFill>
                  <a:srgbClr val="860000"/>
                </a:solidFill>
              </a:rPr>
              <a:t>ΘΡΑΚΗΣ</a:t>
            </a:r>
          </a:p>
        </p:txBody>
      </p:sp>
      <p:sp>
        <p:nvSpPr>
          <p:cNvPr id="10" name="Rectangle 9"/>
          <p:cNvSpPr/>
          <p:nvPr/>
        </p:nvSpPr>
        <p:spPr>
          <a:xfrm>
            <a:off x="1533144" y="3105700"/>
            <a:ext cx="9180512" cy="1569660"/>
          </a:xfrm>
          <a:prstGeom prst="rect">
            <a:avLst/>
          </a:prstGeom>
          <a:solidFill>
            <a:srgbClr val="640000"/>
          </a:solidFill>
          <a:ln w="28575">
            <a:noFill/>
          </a:ln>
        </p:spPr>
        <p:txBody>
          <a:bodyPr wrap="square">
            <a:spAutoFit/>
          </a:bodyPr>
          <a:lstStyle/>
          <a:p>
            <a:pPr algn="ctr"/>
            <a:r>
              <a:rPr lang="el-GR" sz="3200" b="1" dirty="0" smtClean="0">
                <a:solidFill>
                  <a:schemeClr val="bg1"/>
                </a:solidFill>
              </a:rPr>
              <a:t>Σκέψεις </a:t>
            </a:r>
            <a:r>
              <a:rPr lang="el-GR" sz="3200" b="1" dirty="0">
                <a:solidFill>
                  <a:schemeClr val="bg1"/>
                </a:solidFill>
              </a:rPr>
              <a:t>για την διοικητική και επιχειρησιακή (επιστημονική) υπαγωγή των ΠΣΕΚ στο οικοσύστημα έρευνας και καινοτομίας της </a:t>
            </a:r>
            <a:r>
              <a:rPr lang="el-GR" sz="3200" b="1" dirty="0" smtClean="0">
                <a:solidFill>
                  <a:schemeClr val="bg1"/>
                </a:solidFill>
              </a:rPr>
              <a:t>Ελλάδας</a:t>
            </a:r>
            <a:endParaRPr lang="el-GR" sz="3200" b="1" dirty="0">
              <a:solidFill>
                <a:schemeClr val="bg1"/>
              </a:solidFill>
            </a:endParaRPr>
          </a:p>
        </p:txBody>
      </p:sp>
      <p:sp>
        <p:nvSpPr>
          <p:cNvPr id="3" name="Rectangle 2"/>
          <p:cNvSpPr/>
          <p:nvPr/>
        </p:nvSpPr>
        <p:spPr>
          <a:xfrm>
            <a:off x="9802662" y="6124278"/>
            <a:ext cx="1803699" cy="369332"/>
          </a:xfrm>
          <a:prstGeom prst="rect">
            <a:avLst/>
          </a:prstGeom>
        </p:spPr>
        <p:txBody>
          <a:bodyPr wrap="none">
            <a:spAutoFit/>
          </a:bodyPr>
          <a:lstStyle/>
          <a:p>
            <a:r>
              <a:rPr lang="el-GR" b="1" dirty="0" smtClean="0">
                <a:solidFill>
                  <a:srgbClr val="860000"/>
                </a:solidFill>
              </a:rPr>
              <a:t>Ιανουάριος 2021</a:t>
            </a:r>
            <a:endParaRPr lang="el-GR" b="1" dirty="0">
              <a:solidFill>
                <a:srgbClr val="860000"/>
              </a:solidFill>
            </a:endParaRPr>
          </a:p>
        </p:txBody>
      </p:sp>
    </p:spTree>
    <p:extLst>
      <p:ext uri="{BB962C8B-B14F-4D97-AF65-F5344CB8AC3E}">
        <p14:creationId xmlns:p14="http://schemas.microsoft.com/office/powerpoint/2010/main" val="389252616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pic>
        <p:nvPicPr>
          <p:cNvPr id="5" name="Picture 4" descr="maketa"/>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383030" y="249913"/>
            <a:ext cx="9352026" cy="58931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Rectangle 1"/>
          <p:cNvSpPr/>
          <p:nvPr/>
        </p:nvSpPr>
        <p:spPr>
          <a:xfrm>
            <a:off x="3532101" y="230198"/>
            <a:ext cx="5053884" cy="605294"/>
          </a:xfrm>
          <a:prstGeom prst="rect">
            <a:avLst/>
          </a:prstGeom>
        </p:spPr>
        <p:txBody>
          <a:bodyPr wrap="none">
            <a:spAutoFit/>
          </a:bodyPr>
          <a:lstStyle/>
          <a:p>
            <a:pPr algn="ctr">
              <a:lnSpc>
                <a:spcPts val="4000"/>
              </a:lnSpc>
            </a:pPr>
            <a:r>
              <a:rPr lang="el-GR" b="1" dirty="0">
                <a:solidFill>
                  <a:srgbClr val="860000"/>
                </a:solidFill>
              </a:rPr>
              <a:t>ΠΕΡΙΦΕΡΕΙΑ  ΑΝΑΤΟΛΙΚΗΣ ΜΑΚΕΔΟΝΙΑΣ</a:t>
            </a:r>
            <a:r>
              <a:rPr lang="en-US" b="1" dirty="0">
                <a:solidFill>
                  <a:srgbClr val="860000"/>
                </a:solidFill>
              </a:rPr>
              <a:t> </a:t>
            </a:r>
            <a:r>
              <a:rPr lang="el-GR" b="1" dirty="0">
                <a:solidFill>
                  <a:srgbClr val="860000"/>
                </a:solidFill>
              </a:rPr>
              <a:t>-</a:t>
            </a:r>
            <a:r>
              <a:rPr lang="en-US" b="1" dirty="0">
                <a:solidFill>
                  <a:srgbClr val="860000"/>
                </a:solidFill>
              </a:rPr>
              <a:t> </a:t>
            </a:r>
            <a:r>
              <a:rPr lang="el-GR" b="1" dirty="0">
                <a:solidFill>
                  <a:srgbClr val="860000"/>
                </a:solidFill>
              </a:rPr>
              <a:t>ΘΡΑΚΗΣ</a:t>
            </a:r>
          </a:p>
        </p:txBody>
      </p:sp>
    </p:spTree>
    <p:extLst>
      <p:ext uri="{BB962C8B-B14F-4D97-AF65-F5344CB8AC3E}">
        <p14:creationId xmlns:p14="http://schemas.microsoft.com/office/powerpoint/2010/main" val="161082756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2" name="Rectangle 1"/>
          <p:cNvSpPr/>
          <p:nvPr/>
        </p:nvSpPr>
        <p:spPr>
          <a:xfrm>
            <a:off x="172163" y="147625"/>
            <a:ext cx="6732484" cy="830997"/>
          </a:xfrm>
          <a:prstGeom prst="rect">
            <a:avLst/>
          </a:prstGeom>
        </p:spPr>
        <p:txBody>
          <a:bodyPr wrap="none">
            <a:spAutoFit/>
          </a:bodyPr>
          <a:lstStyle/>
          <a:p>
            <a:r>
              <a:rPr lang="el-GR" sz="2400" b="1" dirty="0" smtClean="0">
                <a:solidFill>
                  <a:srgbClr val="860000"/>
                </a:solidFill>
              </a:rPr>
              <a:t>Α ΜΕΡΟΣ</a:t>
            </a:r>
          </a:p>
          <a:p>
            <a:r>
              <a:rPr lang="el-GR" sz="2400" b="1" dirty="0" smtClean="0">
                <a:solidFill>
                  <a:srgbClr val="860000"/>
                </a:solidFill>
              </a:rPr>
              <a:t>Δράσεις ΠΣΕΚ/ΠΑΜΘ 2018-2020 (ελέω πανδημίας)</a:t>
            </a:r>
            <a:endParaRPr lang="en-US" sz="2400" dirty="0"/>
          </a:p>
        </p:txBody>
      </p:sp>
      <p:sp>
        <p:nvSpPr>
          <p:cNvPr id="5" name="TextBox 4">
            <a:extLst>
              <a:ext uri="{FF2B5EF4-FFF2-40B4-BE49-F238E27FC236}">
                <a16:creationId xmlns:a16="http://schemas.microsoft.com/office/drawing/2014/main" xmlns="" id="{471D20F3-C6BB-4636-BC27-427E6B821767}"/>
              </a:ext>
            </a:extLst>
          </p:cNvPr>
          <p:cNvSpPr txBox="1"/>
          <p:nvPr/>
        </p:nvSpPr>
        <p:spPr>
          <a:xfrm>
            <a:off x="172163" y="820699"/>
            <a:ext cx="11505810" cy="5847755"/>
          </a:xfrm>
          <a:prstGeom prst="rect">
            <a:avLst/>
          </a:prstGeom>
          <a:noFill/>
        </p:spPr>
        <p:txBody>
          <a:bodyPr wrap="square" rtlCol="0">
            <a:spAutoFit/>
          </a:bodyPr>
          <a:lstStyle/>
          <a:p>
            <a:r>
              <a:rPr lang="el-GR" sz="2200" b="1" dirty="0" smtClean="0"/>
              <a:t>Μετά </a:t>
            </a:r>
            <a:r>
              <a:rPr lang="el-GR" sz="2200" b="1" dirty="0"/>
              <a:t>την συγκρότηση του σε σώμα το ΠΣΕΚ προέβει σε σειρά δράσεων τόσο οργανωτικού όσο και επιχειρησιακού χαρακτήρα. Κατέστρωσε επιχειρησιακό σχέδιο δράσης το οποίο περιελάμβανε ενέργειες εξαμηνιαίας ή ετήσιας διάρκειας. Συγκεκριμένα:</a:t>
            </a:r>
          </a:p>
          <a:p>
            <a:r>
              <a:rPr lang="el-GR" sz="2200" b="1" u="sng" dirty="0" smtClean="0"/>
              <a:t>1. </a:t>
            </a:r>
            <a:r>
              <a:rPr lang="el-GR" sz="2200" b="1" u="sng" dirty="0"/>
              <a:t>ΕΠΙΧΕΙΡΗΣΙΑΚΕΣ ΔΡΑΣΕΙΣ</a:t>
            </a:r>
          </a:p>
          <a:p>
            <a:r>
              <a:rPr lang="el-GR" sz="2200" b="1" dirty="0" smtClean="0"/>
              <a:t>1.1 </a:t>
            </a:r>
            <a:r>
              <a:rPr lang="el-GR" sz="2200" b="1" dirty="0"/>
              <a:t>ΕΤΗΣΙΕΣ</a:t>
            </a:r>
          </a:p>
          <a:p>
            <a:pPr marL="342900" indent="-342900">
              <a:buFont typeface="Arial" panose="020B0604020202020204" pitchFamily="34" charset="0"/>
              <a:buChar char="•"/>
            </a:pPr>
            <a:r>
              <a:rPr lang="el-GR" sz="2200" b="1" dirty="0" smtClean="0"/>
              <a:t>Επικαιροποίηση </a:t>
            </a:r>
            <a:r>
              <a:rPr lang="el-GR" sz="2200" b="1" dirty="0"/>
              <a:t>των δεδομένων για την ΕΤΑΚ της </a:t>
            </a:r>
            <a:r>
              <a:rPr lang="el-GR" sz="2200" b="1" dirty="0" smtClean="0"/>
              <a:t>ΠΑΜΘ</a:t>
            </a:r>
          </a:p>
          <a:p>
            <a:pPr marL="342900" indent="-342900">
              <a:buFont typeface="Arial" panose="020B0604020202020204" pitchFamily="34" charset="0"/>
              <a:buChar char="•"/>
            </a:pPr>
            <a:r>
              <a:rPr lang="el-GR" sz="2200" b="1" dirty="0" smtClean="0"/>
              <a:t>Προγραμματισμός </a:t>
            </a:r>
            <a:r>
              <a:rPr lang="el-GR" sz="2200" b="1" dirty="0"/>
              <a:t>εκδηλώσεων και ενεργειών του </a:t>
            </a:r>
            <a:r>
              <a:rPr lang="el-GR" sz="2200" b="1" dirty="0" smtClean="0"/>
              <a:t>ΠΣΕΚ</a:t>
            </a:r>
          </a:p>
          <a:p>
            <a:pPr marL="342900" indent="-342900">
              <a:buFont typeface="Arial" panose="020B0604020202020204" pitchFamily="34" charset="0"/>
              <a:buChar char="•"/>
            </a:pPr>
            <a:r>
              <a:rPr lang="el-GR" sz="2200" b="1" dirty="0" smtClean="0"/>
              <a:t>Αποτύπωση </a:t>
            </a:r>
            <a:r>
              <a:rPr lang="el-GR" sz="2200" b="1" dirty="0"/>
              <a:t>της στρατηγικής για την Ε&amp;Κ στην </a:t>
            </a:r>
            <a:r>
              <a:rPr lang="el-GR" sz="2200" b="1" dirty="0" smtClean="0"/>
              <a:t>ΠΑΜΘ</a:t>
            </a:r>
          </a:p>
          <a:p>
            <a:endParaRPr lang="el-GR" sz="2200" b="1" dirty="0"/>
          </a:p>
          <a:p>
            <a:r>
              <a:rPr lang="el-GR" sz="2200" b="1" dirty="0"/>
              <a:t>1.2 </a:t>
            </a:r>
            <a:r>
              <a:rPr lang="el-GR" sz="2200" b="1" dirty="0" smtClean="0"/>
              <a:t>ΕΞΑΜΗΝΙΑΙΕΣ</a:t>
            </a:r>
          </a:p>
          <a:p>
            <a:pPr marL="342900" indent="-342900">
              <a:buFont typeface="Arial" panose="020B0604020202020204" pitchFamily="34" charset="0"/>
              <a:buChar char="•"/>
            </a:pPr>
            <a:r>
              <a:rPr lang="el-GR" sz="2200" b="1" dirty="0"/>
              <a:t>Ενημέρωση μελών του ΠΣΕΚ για τα υφιστάμενα Σχέδια των περιφερειακών συντελεστών, που εμπλέκονται στην </a:t>
            </a:r>
            <a:r>
              <a:rPr lang="el-GR" sz="2200" b="1" dirty="0" smtClean="0"/>
              <a:t>ΕΤΑΚ</a:t>
            </a:r>
          </a:p>
          <a:p>
            <a:pPr marL="342900" indent="-342900">
              <a:buFont typeface="Arial" panose="020B0604020202020204" pitchFamily="34" charset="0"/>
              <a:buChar char="•"/>
            </a:pPr>
            <a:r>
              <a:rPr lang="el-GR" sz="2200" b="1" dirty="0" smtClean="0"/>
              <a:t>Σύσταση </a:t>
            </a:r>
            <a:r>
              <a:rPr lang="el-GR" sz="2200" b="1" dirty="0"/>
              <a:t>Ομάδων Εργασίας για διερεύνηση εξειδικευμένων </a:t>
            </a:r>
            <a:r>
              <a:rPr lang="el-GR" sz="2200" b="1" dirty="0" smtClean="0"/>
              <a:t>θεμάτων</a:t>
            </a:r>
          </a:p>
          <a:p>
            <a:pPr marL="342900" indent="-342900">
              <a:buFont typeface="Arial" panose="020B0604020202020204" pitchFamily="34" charset="0"/>
              <a:buChar char="•"/>
            </a:pPr>
            <a:r>
              <a:rPr lang="el-GR" sz="2200" b="1" dirty="0" smtClean="0"/>
              <a:t>Συνεργασία </a:t>
            </a:r>
            <a:r>
              <a:rPr lang="el-GR" sz="2200" b="1" dirty="0"/>
              <a:t>με την ΕΥΔ για τα προγράμματα του ΠΕΠ, της </a:t>
            </a:r>
            <a:r>
              <a:rPr lang="el-GR" sz="2200" b="1" dirty="0" smtClean="0"/>
              <a:t>RIS3</a:t>
            </a:r>
          </a:p>
          <a:p>
            <a:pPr marL="342900" indent="-342900">
              <a:buFont typeface="Arial" panose="020B0604020202020204" pitchFamily="34" charset="0"/>
              <a:buChar char="•"/>
            </a:pPr>
            <a:r>
              <a:rPr lang="el-GR" sz="2200" b="1" dirty="0" smtClean="0">
                <a:solidFill>
                  <a:schemeClr val="accent6">
                    <a:lumMod val="75000"/>
                  </a:schemeClr>
                </a:solidFill>
              </a:rPr>
              <a:t>Σχεδίαση </a:t>
            </a:r>
            <a:r>
              <a:rPr lang="el-GR" sz="2200" b="1" dirty="0">
                <a:solidFill>
                  <a:schemeClr val="accent6">
                    <a:lumMod val="75000"/>
                  </a:schemeClr>
                </a:solidFill>
              </a:rPr>
              <a:t>και δημιουργία δομής υποστήριξης του περιφερειακού συστήματος καινοτομίας και επιχειρηματικότητας της ΠΑΜΘ</a:t>
            </a:r>
            <a:endParaRPr lang="el-GR" sz="2200" b="1" dirty="0" smtClean="0">
              <a:solidFill>
                <a:schemeClr val="accent6">
                  <a:lumMod val="75000"/>
                </a:schemeClr>
              </a:solidFill>
            </a:endParaRPr>
          </a:p>
          <a:p>
            <a:endParaRPr lang="en-US" sz="2200" b="1" dirty="0">
              <a:solidFill>
                <a:schemeClr val="accent1">
                  <a:lumMod val="50000"/>
                </a:schemeClr>
              </a:solidFill>
            </a:endParaRPr>
          </a:p>
        </p:txBody>
      </p:sp>
    </p:spTree>
    <p:extLst>
      <p:ext uri="{BB962C8B-B14F-4D97-AF65-F5344CB8AC3E}">
        <p14:creationId xmlns:p14="http://schemas.microsoft.com/office/powerpoint/2010/main" val="255398377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2" name="Rectangle 1"/>
          <p:cNvSpPr/>
          <p:nvPr/>
        </p:nvSpPr>
        <p:spPr>
          <a:xfrm>
            <a:off x="172163" y="147625"/>
            <a:ext cx="4351832" cy="461665"/>
          </a:xfrm>
          <a:prstGeom prst="rect">
            <a:avLst/>
          </a:prstGeom>
        </p:spPr>
        <p:txBody>
          <a:bodyPr wrap="none">
            <a:spAutoFit/>
          </a:bodyPr>
          <a:lstStyle/>
          <a:p>
            <a:r>
              <a:rPr lang="el-GR" sz="2400" b="1" dirty="0" smtClean="0">
                <a:solidFill>
                  <a:srgbClr val="860000"/>
                </a:solidFill>
              </a:rPr>
              <a:t>Δράσεις ΠΣΕΚ/ΠΑΜΘ 2018-2020</a:t>
            </a:r>
            <a:endParaRPr lang="en-US" sz="2400" dirty="0"/>
          </a:p>
        </p:txBody>
      </p:sp>
      <p:sp>
        <p:nvSpPr>
          <p:cNvPr id="5" name="TextBox 4">
            <a:extLst>
              <a:ext uri="{FF2B5EF4-FFF2-40B4-BE49-F238E27FC236}">
                <a16:creationId xmlns:a16="http://schemas.microsoft.com/office/drawing/2014/main" xmlns="" id="{471D20F3-C6BB-4636-BC27-427E6B821767}"/>
              </a:ext>
            </a:extLst>
          </p:cNvPr>
          <p:cNvSpPr txBox="1"/>
          <p:nvPr/>
        </p:nvSpPr>
        <p:spPr>
          <a:xfrm>
            <a:off x="172163" y="820699"/>
            <a:ext cx="11505810" cy="5693866"/>
          </a:xfrm>
          <a:prstGeom prst="rect">
            <a:avLst/>
          </a:prstGeom>
          <a:noFill/>
        </p:spPr>
        <p:txBody>
          <a:bodyPr wrap="square" rtlCol="0">
            <a:spAutoFit/>
          </a:bodyPr>
          <a:lstStyle/>
          <a:p>
            <a:r>
              <a:rPr lang="el-GR" sz="2200" b="1" u="sng" dirty="0" smtClean="0">
                <a:solidFill>
                  <a:schemeClr val="accent1">
                    <a:lumMod val="50000"/>
                  </a:schemeClr>
                </a:solidFill>
              </a:rPr>
              <a:t>2. ΟΡΓΑΝΩΤΙΚΕΣ </a:t>
            </a:r>
            <a:r>
              <a:rPr lang="el-GR" sz="2200" b="1" u="sng" dirty="0">
                <a:solidFill>
                  <a:schemeClr val="accent1">
                    <a:lumMod val="50000"/>
                  </a:schemeClr>
                </a:solidFill>
              </a:rPr>
              <a:t>ΔΡΑΣΕΙΣ</a:t>
            </a:r>
          </a:p>
          <a:p>
            <a:r>
              <a:rPr lang="el-GR" b="1" dirty="0" smtClean="0"/>
              <a:t>α. Συγκροτήθηκε</a:t>
            </a:r>
            <a:r>
              <a:rPr lang="el-GR" b="1" dirty="0"/>
              <a:t>, εγκρίθηκε και δημοσιεύθηκε ο Κανονισμός Εσωτερικής Λειτουργίας </a:t>
            </a:r>
            <a:r>
              <a:rPr lang="el-GR" b="1" dirty="0" smtClean="0"/>
              <a:t> του </a:t>
            </a:r>
            <a:r>
              <a:rPr lang="el-GR" b="1" dirty="0"/>
              <a:t>ΠΣΕΚ. (</a:t>
            </a:r>
            <a:r>
              <a:rPr lang="el-GR" b="1" dirty="0" err="1" smtClean="0"/>
              <a:t>https</a:t>
            </a:r>
            <a:r>
              <a:rPr lang="el-GR" b="1" dirty="0" smtClean="0"/>
              <a:t> : / / </a:t>
            </a:r>
            <a:r>
              <a:rPr lang="el-GR" b="1" dirty="0" err="1" smtClean="0"/>
              <a:t>www</a:t>
            </a:r>
            <a:r>
              <a:rPr lang="el-GR" b="1" dirty="0" smtClean="0"/>
              <a:t>. </a:t>
            </a:r>
            <a:r>
              <a:rPr lang="en-US" b="1" dirty="0"/>
              <a:t>p</a:t>
            </a:r>
            <a:r>
              <a:rPr lang="el-GR" b="1" dirty="0" err="1" smtClean="0"/>
              <a:t>amth</a:t>
            </a:r>
            <a:r>
              <a:rPr lang="el-GR" b="1" dirty="0" smtClean="0"/>
              <a:t> .</a:t>
            </a:r>
            <a:r>
              <a:rPr lang="el-GR" b="1" dirty="0" err="1" smtClean="0"/>
              <a:t>gov.gr</a:t>
            </a:r>
            <a:r>
              <a:rPr lang="el-GR" b="1" dirty="0" smtClean="0"/>
              <a:t>/</a:t>
            </a:r>
            <a:r>
              <a:rPr lang="el-GR" b="1" dirty="0" err="1" smtClean="0"/>
              <a:t>index.php</a:t>
            </a:r>
            <a:r>
              <a:rPr lang="el-GR" b="1" dirty="0" smtClean="0"/>
              <a:t>/</a:t>
            </a:r>
            <a:r>
              <a:rPr lang="el-GR" b="1" dirty="0" err="1" smtClean="0"/>
              <a:t>el</a:t>
            </a:r>
            <a:r>
              <a:rPr lang="el-GR" b="1" dirty="0" smtClean="0"/>
              <a:t>/</a:t>
            </a:r>
            <a:r>
              <a:rPr lang="el-GR" b="1" dirty="0" err="1" smtClean="0"/>
              <a:t>dioikisi</a:t>
            </a:r>
            <a:r>
              <a:rPr lang="el-GR" b="1" dirty="0" smtClean="0"/>
              <a:t>/</a:t>
            </a:r>
            <a:r>
              <a:rPr lang="el-GR" b="1" dirty="0" err="1" smtClean="0"/>
              <a:t>syllogika</a:t>
            </a:r>
            <a:r>
              <a:rPr lang="el-GR" b="1" dirty="0" smtClean="0"/>
              <a:t>-</a:t>
            </a:r>
            <a:r>
              <a:rPr lang="el-GR" b="1" dirty="0" err="1" smtClean="0"/>
              <a:t>organa</a:t>
            </a:r>
            <a:r>
              <a:rPr lang="el-GR" b="1" dirty="0" smtClean="0"/>
              <a:t>/</a:t>
            </a:r>
            <a:r>
              <a:rPr lang="el-GR" b="1" dirty="0" err="1" smtClean="0"/>
              <a:t>perifereiako</a:t>
            </a:r>
            <a:r>
              <a:rPr lang="el-GR" b="1" dirty="0" smtClean="0"/>
              <a:t>-</a:t>
            </a:r>
            <a:r>
              <a:rPr lang="el-GR" b="1" dirty="0" err="1" smtClean="0"/>
              <a:t>symvoylio</a:t>
            </a:r>
            <a:r>
              <a:rPr lang="el-GR" b="1" dirty="0" smtClean="0"/>
              <a:t>-</a:t>
            </a:r>
            <a:r>
              <a:rPr lang="el-GR" b="1" dirty="0" err="1" smtClean="0"/>
              <a:t>kainotomias</a:t>
            </a:r>
            <a:r>
              <a:rPr lang="el-GR" b="1" dirty="0" smtClean="0"/>
              <a:t>/</a:t>
            </a:r>
            <a:r>
              <a:rPr lang="el-GR" b="1" dirty="0" err="1" smtClean="0"/>
              <a:t>kanonismos</a:t>
            </a:r>
            <a:r>
              <a:rPr lang="el-GR" b="1" dirty="0" smtClean="0"/>
              <a:t>-</a:t>
            </a:r>
            <a:r>
              <a:rPr lang="el-GR" b="1" dirty="0" err="1" smtClean="0"/>
              <a:t>leitourgias</a:t>
            </a:r>
            <a:r>
              <a:rPr lang="el-GR" b="1" dirty="0" smtClean="0"/>
              <a:t>)</a:t>
            </a:r>
            <a:endParaRPr lang="en-US" b="1" dirty="0" smtClean="0"/>
          </a:p>
          <a:p>
            <a:endParaRPr lang="el-GR" b="1" dirty="0"/>
          </a:p>
          <a:p>
            <a:r>
              <a:rPr lang="el-GR" b="1" dirty="0" smtClean="0"/>
              <a:t>β.</a:t>
            </a:r>
            <a:r>
              <a:rPr lang="en-US" b="1" dirty="0" smtClean="0"/>
              <a:t> </a:t>
            </a:r>
            <a:r>
              <a:rPr lang="el-GR" b="1" dirty="0" smtClean="0"/>
              <a:t>Δημιουργήθηκε </a:t>
            </a:r>
            <a:r>
              <a:rPr lang="el-GR" b="1" dirty="0"/>
              <a:t>η ιστοσελίδα του συμβουλίου</a:t>
            </a:r>
          </a:p>
          <a:p>
            <a:r>
              <a:rPr lang="el-GR" b="1" dirty="0"/>
              <a:t>(https:// </a:t>
            </a:r>
            <a:r>
              <a:rPr lang="el-GR" b="1" dirty="0" err="1"/>
              <a:t>www</a:t>
            </a:r>
            <a:r>
              <a:rPr lang="el-GR" b="1" dirty="0"/>
              <a:t>. </a:t>
            </a:r>
            <a:r>
              <a:rPr lang="el-GR" b="1" dirty="0" err="1"/>
              <a:t>pamth</a:t>
            </a:r>
            <a:r>
              <a:rPr lang="el-GR" b="1" dirty="0"/>
              <a:t>. </a:t>
            </a:r>
            <a:r>
              <a:rPr lang="el-GR" b="1" dirty="0" err="1"/>
              <a:t>gov</a:t>
            </a:r>
            <a:r>
              <a:rPr lang="el-GR" b="1" dirty="0"/>
              <a:t>. </a:t>
            </a:r>
            <a:r>
              <a:rPr lang="el-GR" b="1" dirty="0" err="1"/>
              <a:t>gr</a:t>
            </a:r>
            <a:r>
              <a:rPr lang="el-GR" b="1" dirty="0"/>
              <a:t>/ </a:t>
            </a:r>
            <a:r>
              <a:rPr lang="el-GR" b="1" dirty="0" err="1"/>
              <a:t>index</a:t>
            </a:r>
            <a:r>
              <a:rPr lang="el-GR" b="1" dirty="0"/>
              <a:t>. </a:t>
            </a:r>
            <a:r>
              <a:rPr lang="el-GR" b="1" dirty="0" err="1"/>
              <a:t>php</a:t>
            </a:r>
            <a:r>
              <a:rPr lang="el-GR" b="1" dirty="0"/>
              <a:t>/</a:t>
            </a:r>
            <a:r>
              <a:rPr lang="el-GR" b="1" dirty="0" err="1"/>
              <a:t>el</a:t>
            </a:r>
            <a:r>
              <a:rPr lang="el-GR" b="1" dirty="0"/>
              <a:t>/</a:t>
            </a:r>
            <a:r>
              <a:rPr lang="el-GR" b="1" dirty="0" err="1"/>
              <a:t>dioikisi</a:t>
            </a:r>
            <a:r>
              <a:rPr lang="el-GR" b="1" dirty="0"/>
              <a:t>/</a:t>
            </a:r>
            <a:r>
              <a:rPr lang="el-GR" b="1" dirty="0" err="1"/>
              <a:t>syllogika</a:t>
            </a:r>
            <a:r>
              <a:rPr lang="el-GR" b="1" dirty="0"/>
              <a:t>-</a:t>
            </a:r>
            <a:r>
              <a:rPr lang="el-GR" b="1" dirty="0" err="1"/>
              <a:t>organa</a:t>
            </a:r>
            <a:r>
              <a:rPr lang="el-GR" b="1" dirty="0"/>
              <a:t>/</a:t>
            </a:r>
            <a:r>
              <a:rPr lang="el-GR" b="1" dirty="0" err="1"/>
              <a:t>perifereiako</a:t>
            </a:r>
            <a:r>
              <a:rPr lang="el-GR" b="1" dirty="0"/>
              <a:t>-</a:t>
            </a:r>
            <a:r>
              <a:rPr lang="el-GR" b="1" dirty="0" err="1"/>
              <a:t>symvoylio</a:t>
            </a:r>
            <a:r>
              <a:rPr lang="el-GR" b="1" dirty="0"/>
              <a:t>-</a:t>
            </a:r>
            <a:r>
              <a:rPr lang="el-GR" b="1" dirty="0" err="1"/>
              <a:t>kainotomias</a:t>
            </a:r>
            <a:r>
              <a:rPr lang="el-GR" b="1" dirty="0" smtClean="0"/>
              <a:t>/)</a:t>
            </a:r>
            <a:endParaRPr lang="en-US" b="1" dirty="0" smtClean="0"/>
          </a:p>
          <a:p>
            <a:endParaRPr lang="el-GR" b="1" dirty="0"/>
          </a:p>
          <a:p>
            <a:r>
              <a:rPr lang="el-GR" b="1" dirty="0" smtClean="0"/>
              <a:t>γ.</a:t>
            </a:r>
            <a:r>
              <a:rPr lang="en-US" b="1" dirty="0" smtClean="0"/>
              <a:t> </a:t>
            </a:r>
            <a:r>
              <a:rPr lang="el-GR" b="1" dirty="0" err="1" smtClean="0"/>
              <a:t>Επικαιροποιήθηκε</a:t>
            </a:r>
            <a:r>
              <a:rPr lang="el-GR" b="1" dirty="0" smtClean="0"/>
              <a:t> </a:t>
            </a:r>
            <a:r>
              <a:rPr lang="el-GR" b="1" dirty="0"/>
              <a:t>το οργανόγραμμα της ΠΑΜΘ με την ένταξη του </a:t>
            </a:r>
            <a:r>
              <a:rPr lang="el-GR" b="1" dirty="0" smtClean="0"/>
              <a:t>ΠΣΕΚ</a:t>
            </a:r>
            <a:endParaRPr lang="en-US" b="1" dirty="0" smtClean="0"/>
          </a:p>
          <a:p>
            <a:endParaRPr lang="el-GR" b="1" dirty="0"/>
          </a:p>
          <a:p>
            <a:r>
              <a:rPr lang="el-GR" b="1" dirty="0"/>
              <a:t>δ</a:t>
            </a:r>
            <a:r>
              <a:rPr lang="el-GR" b="1" dirty="0" smtClean="0"/>
              <a:t>.</a:t>
            </a:r>
            <a:r>
              <a:rPr lang="en-US" b="1" dirty="0" smtClean="0"/>
              <a:t> </a:t>
            </a:r>
            <a:r>
              <a:rPr lang="el-GR" b="1" dirty="0" smtClean="0"/>
              <a:t>Διαμορφώθηκαν </a:t>
            </a:r>
            <a:r>
              <a:rPr lang="el-GR" b="1" dirty="0"/>
              <a:t>το λογότυπο του συμβουλίου καθώς και τα τυπικά έγγραφα </a:t>
            </a:r>
            <a:r>
              <a:rPr lang="en-US" b="1" dirty="0" smtClean="0"/>
              <a:t> </a:t>
            </a:r>
            <a:r>
              <a:rPr lang="el-GR" b="1" dirty="0" smtClean="0"/>
              <a:t>λειτουργίας </a:t>
            </a:r>
            <a:r>
              <a:rPr lang="el-GR" b="1" dirty="0"/>
              <a:t>του λ.χ. πρακτικό συνεδριάσεων, προσκλήσεις, έντυπα αλληλογραφίας </a:t>
            </a:r>
            <a:r>
              <a:rPr lang="el-GR" b="1" dirty="0" smtClean="0"/>
              <a:t>κ.λπ</a:t>
            </a:r>
            <a:r>
              <a:rPr lang="el-GR" b="1" dirty="0"/>
              <a:t>. </a:t>
            </a:r>
            <a:endParaRPr lang="en-US" b="1" dirty="0" smtClean="0"/>
          </a:p>
          <a:p>
            <a:endParaRPr lang="el-GR" b="1" dirty="0"/>
          </a:p>
          <a:p>
            <a:r>
              <a:rPr lang="el-GR" b="1" dirty="0" smtClean="0"/>
              <a:t>ε.</a:t>
            </a:r>
            <a:r>
              <a:rPr lang="en-US" b="1" dirty="0" smtClean="0"/>
              <a:t> </a:t>
            </a:r>
            <a:r>
              <a:rPr lang="el-GR" b="1" dirty="0" smtClean="0"/>
              <a:t>Πραγματοποιήθηκαν</a:t>
            </a:r>
            <a:r>
              <a:rPr lang="el-GR" b="1" dirty="0"/>
              <a:t>, από το προεδρείο, σειρά συναντήσεων και επαφών με φορείς </a:t>
            </a:r>
            <a:r>
              <a:rPr lang="el-GR" b="1" dirty="0" smtClean="0"/>
              <a:t>και </a:t>
            </a:r>
            <a:r>
              <a:rPr lang="el-GR" b="1" dirty="0"/>
              <a:t>παράγοντες της ΠΑΜΘ (ενδεικτικά Εκτελεστική Γραμματέα, ΕΥΔ, ΠΤΑ κ.λπ.) </a:t>
            </a:r>
            <a:r>
              <a:rPr lang="el-GR" b="1" dirty="0" smtClean="0"/>
              <a:t>προκειμένου </a:t>
            </a:r>
            <a:r>
              <a:rPr lang="el-GR" b="1" dirty="0"/>
              <a:t>να υπάρξει μια αμφίπλευρη ενημέρωση των ενδιαφερομένων </a:t>
            </a:r>
            <a:r>
              <a:rPr lang="el-GR" b="1" dirty="0" smtClean="0"/>
              <a:t>μερών</a:t>
            </a:r>
            <a:r>
              <a:rPr lang="en-US" b="1" dirty="0" smtClean="0"/>
              <a:t> </a:t>
            </a:r>
            <a:r>
              <a:rPr lang="el-GR" b="1" dirty="0" smtClean="0"/>
              <a:t>καθώς </a:t>
            </a:r>
            <a:r>
              <a:rPr lang="el-GR" b="1" dirty="0"/>
              <a:t>και ένας συντονισμός των μεταξύ τους δράσεων με στόχο την προώθηση του </a:t>
            </a:r>
            <a:r>
              <a:rPr lang="el-GR" b="1" dirty="0" smtClean="0"/>
              <a:t>παρεχόμενου </a:t>
            </a:r>
            <a:r>
              <a:rPr lang="el-GR" b="1" dirty="0"/>
              <a:t>έργου του συμβουλίου.</a:t>
            </a:r>
          </a:p>
          <a:p>
            <a:endParaRPr lang="en-US" b="1" dirty="0" smtClean="0"/>
          </a:p>
          <a:p>
            <a:r>
              <a:rPr lang="el-GR" i="1" dirty="0" smtClean="0"/>
              <a:t>Στο </a:t>
            </a:r>
            <a:r>
              <a:rPr lang="el-GR" i="1" dirty="0"/>
              <a:t>σημείο αυτό θα πρέπει να σημειωθεί ότι το ξέσπασμα της πανδημίας (COVID-19) τον Μάρτιο του 2020 ανέστειλε το μεγαλύτερο μέρος των δράσεων κα του προγραμματισμού του συμβουλίου για το 2020. </a:t>
            </a:r>
          </a:p>
          <a:p>
            <a:endParaRPr lang="en-US" b="1" dirty="0">
              <a:solidFill>
                <a:schemeClr val="accent1">
                  <a:lumMod val="50000"/>
                </a:schemeClr>
              </a:solidFill>
            </a:endParaRPr>
          </a:p>
        </p:txBody>
      </p:sp>
    </p:spTree>
    <p:extLst>
      <p:ext uri="{BB962C8B-B14F-4D97-AF65-F5344CB8AC3E}">
        <p14:creationId xmlns:p14="http://schemas.microsoft.com/office/powerpoint/2010/main" val="425116496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2" name="Rectangle 1"/>
          <p:cNvSpPr/>
          <p:nvPr/>
        </p:nvSpPr>
        <p:spPr>
          <a:xfrm>
            <a:off x="172163" y="147625"/>
            <a:ext cx="4351832" cy="461665"/>
          </a:xfrm>
          <a:prstGeom prst="rect">
            <a:avLst/>
          </a:prstGeom>
        </p:spPr>
        <p:txBody>
          <a:bodyPr wrap="none">
            <a:spAutoFit/>
          </a:bodyPr>
          <a:lstStyle/>
          <a:p>
            <a:r>
              <a:rPr lang="el-GR" sz="2400" b="1" dirty="0" smtClean="0">
                <a:solidFill>
                  <a:srgbClr val="860000"/>
                </a:solidFill>
              </a:rPr>
              <a:t>Δράσεις ΠΣΕΚ/ΠΑΜΘ 2018-2020</a:t>
            </a:r>
            <a:endParaRPr lang="en-US" sz="2400" dirty="0"/>
          </a:p>
        </p:txBody>
      </p:sp>
      <p:sp>
        <p:nvSpPr>
          <p:cNvPr id="5" name="TextBox 4">
            <a:extLst>
              <a:ext uri="{FF2B5EF4-FFF2-40B4-BE49-F238E27FC236}">
                <a16:creationId xmlns:a16="http://schemas.microsoft.com/office/drawing/2014/main" xmlns="" id="{471D20F3-C6BB-4636-BC27-427E6B821767}"/>
              </a:ext>
            </a:extLst>
          </p:cNvPr>
          <p:cNvSpPr txBox="1"/>
          <p:nvPr/>
        </p:nvSpPr>
        <p:spPr>
          <a:xfrm>
            <a:off x="172163" y="820699"/>
            <a:ext cx="11505810" cy="5262979"/>
          </a:xfrm>
          <a:prstGeom prst="rect">
            <a:avLst/>
          </a:prstGeom>
          <a:noFill/>
        </p:spPr>
        <p:txBody>
          <a:bodyPr wrap="square" rtlCol="0">
            <a:spAutoFit/>
          </a:bodyPr>
          <a:lstStyle/>
          <a:p>
            <a:r>
              <a:rPr lang="el-GR" sz="2200" b="1" u="sng" dirty="0" smtClean="0">
                <a:solidFill>
                  <a:schemeClr val="accent1">
                    <a:lumMod val="50000"/>
                  </a:schemeClr>
                </a:solidFill>
              </a:rPr>
              <a:t>ΔΟΜΗ </a:t>
            </a:r>
            <a:r>
              <a:rPr lang="el-GR" sz="2200" b="1" u="sng" dirty="0">
                <a:solidFill>
                  <a:schemeClr val="accent1">
                    <a:lumMod val="50000"/>
                  </a:schemeClr>
                </a:solidFill>
              </a:rPr>
              <a:t>ΔΙΑΚΥΒΕΡΝΗΣΗΣ ΠΕΡΙΦΕΡΕΙΑΚΟΥ ΟΙΚΟΣΥΣΤΗΜΑΤΟΣ ΕΡΕΥΝΑΣ ΚΑΙ ΚΑΙΝΟΤΟΜΙΑΣ (ΠΡΟΣΚΛΗΣΗ ΠΑΜΘ</a:t>
            </a:r>
            <a:r>
              <a:rPr lang="el-GR" sz="2200" b="1" u="sng" dirty="0" smtClean="0">
                <a:solidFill>
                  <a:schemeClr val="accent1">
                    <a:lumMod val="50000"/>
                  </a:schemeClr>
                </a:solidFill>
              </a:rPr>
              <a:t>)</a:t>
            </a:r>
          </a:p>
          <a:p>
            <a:endParaRPr lang="el-GR" sz="2200" b="1" u="sng" dirty="0">
              <a:solidFill>
                <a:schemeClr val="accent1">
                  <a:lumMod val="50000"/>
                </a:schemeClr>
              </a:solidFill>
            </a:endParaRPr>
          </a:p>
          <a:p>
            <a:pPr algn="just"/>
            <a:r>
              <a:rPr lang="el-GR" b="1" dirty="0"/>
              <a:t>Το ΠΣΕΚ συμμετείχε ενεργά από την αρχή στο σχεδιασμό της δομής υποστήριξης του περιφερειακού συστήματος καινοτομίας και επιχειρηματικότητας της ΠΑΜΘ δηλαδή ενός μηχανισμού διαχείρισης, παρακολούθησης και εφαρμογής της Στρατηγικής Έξυπνης Εξειδίκευσης  για την Έρευνα και την καινοτομία της Περιφέρειας Ανατολικής Μακεδονίας – Θράκης, με συγκεκριμένες θέσεις και προτάσεις αναφορικά τόσο με την στελέχωση όσο και με την λειτουργία της Δομής. </a:t>
            </a:r>
            <a:endParaRPr lang="el-GR" b="1" dirty="0" smtClean="0"/>
          </a:p>
          <a:p>
            <a:pPr algn="just"/>
            <a:endParaRPr lang="el-GR" b="1" dirty="0"/>
          </a:p>
          <a:p>
            <a:pPr algn="just"/>
            <a:r>
              <a:rPr lang="el-GR" b="1" dirty="0"/>
              <a:t>Με βάση τις προηγούμενες εισηγήσεις και την συνδρομή του ΠΤΑ εκδόθηκε στις 23/09/2019 (Α.Π. 4276, Κωδ. </a:t>
            </a:r>
            <a:r>
              <a:rPr lang="el-GR" b="1" dirty="0" err="1"/>
              <a:t>Προσκλ</a:t>
            </a:r>
            <a:r>
              <a:rPr lang="el-GR" b="1" dirty="0"/>
              <a:t>. ΑΜΘ79) η σχετική Πρόσκληση για την υποβολή προτάσεων στο επιχειρησιακό πρόγραμμα «Ανατολική Μακεδονία Θράκη» στον Άξονα Προτεραιότητας: 5 «ΤΕΧΝΙΚΗ ΒΟΗΘΕΙΑ ΕΤΠΑ» ο οποίος συγχρηματοδοτείται από το ΕΤΠΑ με τίτλο «Υποστήριξη του περιφερειακού συστήματος καινοτομίας και επιχειρηματικότητας». Στις 25/09/2020 - έπειτα από τις διεργασίες της πρόσκλησης – υποβολής προσφορών και αξιολόγησης εκδόθηκε με την υπ. Αρ. απόφαση 4753/25-09-2020 της Ειδικής Υπηρεσίας Διαχείρισης Ε.Π. Περιφέρειας ΑΜΘ η ένταξη της πράξης με Δικαιούχο το Περιφερειακό Ταμείο Ανάπτυξης Ανατολικής Μακεδονίας και Θράκης. Το ΠΤΑ είναι σε διαδικασία προκήρυξης του πρώτου Υποέργου τα αποτελέσματα του </a:t>
            </a:r>
            <a:r>
              <a:rPr lang="el-GR" b="1" dirty="0" smtClean="0"/>
              <a:t>οποίου </a:t>
            </a:r>
            <a:r>
              <a:rPr lang="el-GR" b="1" dirty="0"/>
              <a:t>θα πρέπει να έχουν ολοκληρωθεί σύμφωνα με το χρονοδιάγραμμα έως 28/02/2021.</a:t>
            </a:r>
            <a:endParaRPr lang="en-US" b="1" dirty="0"/>
          </a:p>
        </p:txBody>
      </p:sp>
    </p:spTree>
    <p:extLst>
      <p:ext uri="{BB962C8B-B14F-4D97-AF65-F5344CB8AC3E}">
        <p14:creationId xmlns:p14="http://schemas.microsoft.com/office/powerpoint/2010/main" val="400531016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15" name="Cloud 14">
            <a:extLst>
              <a:ext uri="{FF2B5EF4-FFF2-40B4-BE49-F238E27FC236}">
                <a16:creationId xmlns:a16="http://schemas.microsoft.com/office/drawing/2014/main" xmlns="" id="{11EDEB3D-5B32-4731-809F-A275C7144CD9}"/>
              </a:ext>
            </a:extLst>
          </p:cNvPr>
          <p:cNvSpPr/>
          <p:nvPr/>
        </p:nvSpPr>
        <p:spPr>
          <a:xfrm>
            <a:off x="3621331" y="766916"/>
            <a:ext cx="4619750" cy="2965716"/>
          </a:xfrm>
          <a:prstGeom prst="cloud">
            <a:avLst/>
          </a:prstGeom>
          <a:solidFill>
            <a:schemeClr val="accent5">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endParaRPr lang="en-US" dirty="0"/>
          </a:p>
        </p:txBody>
      </p:sp>
      <p:sp>
        <p:nvSpPr>
          <p:cNvPr id="2" name="Rectangle 1"/>
          <p:cNvSpPr/>
          <p:nvPr/>
        </p:nvSpPr>
        <p:spPr>
          <a:xfrm>
            <a:off x="172163" y="147625"/>
            <a:ext cx="3763851" cy="830997"/>
          </a:xfrm>
          <a:prstGeom prst="rect">
            <a:avLst/>
          </a:prstGeom>
        </p:spPr>
        <p:txBody>
          <a:bodyPr wrap="none">
            <a:spAutoFit/>
          </a:bodyPr>
          <a:lstStyle/>
          <a:p>
            <a:r>
              <a:rPr lang="el-GR" sz="2400" b="1" dirty="0" smtClean="0">
                <a:solidFill>
                  <a:srgbClr val="860000"/>
                </a:solidFill>
              </a:rPr>
              <a:t>Β ΜΕΡΟΣ</a:t>
            </a:r>
          </a:p>
          <a:p>
            <a:r>
              <a:rPr lang="el-GR" sz="2400" b="1" dirty="0" smtClean="0">
                <a:solidFill>
                  <a:srgbClr val="860000"/>
                </a:solidFill>
              </a:rPr>
              <a:t>ΕΘΝΙΚΟ ΟΙΚΟΣΥΣΤΗΜΑ Ε&amp;Κ</a:t>
            </a:r>
            <a:endParaRPr lang="en-US" sz="2400" dirty="0"/>
          </a:p>
        </p:txBody>
      </p:sp>
      <p:sp>
        <p:nvSpPr>
          <p:cNvPr id="7" name="TextBox 6">
            <a:extLst>
              <a:ext uri="{FF2B5EF4-FFF2-40B4-BE49-F238E27FC236}">
                <a16:creationId xmlns:a16="http://schemas.microsoft.com/office/drawing/2014/main" xmlns="" id="{38E5C986-AE77-44D1-B911-6BB9A8CCA0B5}"/>
              </a:ext>
            </a:extLst>
          </p:cNvPr>
          <p:cNvSpPr txBox="1"/>
          <p:nvPr/>
        </p:nvSpPr>
        <p:spPr>
          <a:xfrm>
            <a:off x="4533603" y="2709500"/>
            <a:ext cx="2121496" cy="461665"/>
          </a:xfrm>
          <a:prstGeom prst="rect">
            <a:avLst/>
          </a:prstGeom>
          <a:noFill/>
        </p:spPr>
        <p:txBody>
          <a:bodyPr wrap="square" rtlCol="0">
            <a:spAutoFit/>
          </a:bodyPr>
          <a:lstStyle/>
          <a:p>
            <a:r>
              <a:rPr lang="el-GR" sz="2400" b="1" dirty="0" smtClean="0">
                <a:solidFill>
                  <a:schemeClr val="accent1">
                    <a:lumMod val="50000"/>
                  </a:schemeClr>
                </a:solidFill>
              </a:rPr>
              <a:t>ΥΠΑΕ/ΓΓΕΚ</a:t>
            </a:r>
            <a:endParaRPr lang="en-US" sz="2400" b="1" dirty="0">
              <a:solidFill>
                <a:schemeClr val="accent1">
                  <a:lumMod val="50000"/>
                </a:schemeClr>
              </a:solidFill>
            </a:endParaRPr>
          </a:p>
        </p:txBody>
      </p:sp>
      <p:sp>
        <p:nvSpPr>
          <p:cNvPr id="5" name="TextBox 4">
            <a:extLst>
              <a:ext uri="{FF2B5EF4-FFF2-40B4-BE49-F238E27FC236}">
                <a16:creationId xmlns:a16="http://schemas.microsoft.com/office/drawing/2014/main" xmlns="" id="{471D20F3-C6BB-4636-BC27-427E6B821767}"/>
              </a:ext>
            </a:extLst>
          </p:cNvPr>
          <p:cNvSpPr txBox="1"/>
          <p:nvPr/>
        </p:nvSpPr>
        <p:spPr>
          <a:xfrm>
            <a:off x="3978351" y="1873051"/>
            <a:ext cx="4262729" cy="430887"/>
          </a:xfrm>
          <a:prstGeom prst="rect">
            <a:avLst/>
          </a:prstGeom>
          <a:noFill/>
        </p:spPr>
        <p:txBody>
          <a:bodyPr wrap="square" rtlCol="0">
            <a:spAutoFit/>
          </a:bodyPr>
          <a:lstStyle/>
          <a:p>
            <a:r>
              <a:rPr lang="el-GR" sz="2200" b="1" dirty="0" smtClean="0">
                <a:solidFill>
                  <a:schemeClr val="accent1">
                    <a:lumMod val="50000"/>
                  </a:schemeClr>
                </a:solidFill>
              </a:rPr>
              <a:t>ΥΠΑΕ/Υφ. </a:t>
            </a:r>
            <a:r>
              <a:rPr lang="el-GR" sz="2200" b="1" dirty="0">
                <a:solidFill>
                  <a:schemeClr val="accent1">
                    <a:lumMod val="50000"/>
                  </a:schemeClr>
                </a:solidFill>
              </a:rPr>
              <a:t>Έρευνας &amp; Καινοτομίας</a:t>
            </a:r>
            <a:endParaRPr lang="en-US" sz="2200" b="1" dirty="0">
              <a:solidFill>
                <a:schemeClr val="accent1">
                  <a:lumMod val="50000"/>
                </a:schemeClr>
              </a:solidFill>
            </a:endParaRPr>
          </a:p>
        </p:txBody>
      </p:sp>
    </p:spTree>
    <p:extLst>
      <p:ext uri="{BB962C8B-B14F-4D97-AF65-F5344CB8AC3E}">
        <p14:creationId xmlns:p14="http://schemas.microsoft.com/office/powerpoint/2010/main" val="187356914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12" name="Rectangle 11"/>
          <p:cNvSpPr/>
          <p:nvPr/>
        </p:nvSpPr>
        <p:spPr>
          <a:xfrm>
            <a:off x="1488948" y="1651624"/>
            <a:ext cx="9131808" cy="2246769"/>
          </a:xfrm>
          <a:prstGeom prst="rect">
            <a:avLst/>
          </a:prstGeom>
        </p:spPr>
        <p:txBody>
          <a:bodyPr wrap="square">
            <a:spAutoFit/>
          </a:bodyPr>
          <a:lstStyle/>
          <a:p>
            <a:pPr algn="ctr">
              <a:lnSpc>
                <a:spcPts val="2800"/>
              </a:lnSpc>
            </a:pPr>
            <a:r>
              <a:rPr lang="el-GR" sz="2400" dirty="0">
                <a:latin typeface="Calibri" panose="020F0502020204030204" pitchFamily="34" charset="0"/>
                <a:ea typeface="Calibri" panose="020F0502020204030204" pitchFamily="34" charset="0"/>
              </a:rPr>
              <a:t>Στα άρθρα 143 και 144 του ν. 4635/2019 </a:t>
            </a:r>
            <a:endParaRPr lang="el-GR" sz="2400" dirty="0" smtClean="0">
              <a:latin typeface="Calibri" panose="020F0502020204030204" pitchFamily="34" charset="0"/>
              <a:ea typeface="Calibri" panose="020F0502020204030204" pitchFamily="34" charset="0"/>
            </a:endParaRPr>
          </a:p>
          <a:p>
            <a:pPr algn="ctr">
              <a:lnSpc>
                <a:spcPts val="2800"/>
              </a:lnSpc>
            </a:pPr>
            <a:r>
              <a:rPr lang="el-GR" sz="2400" dirty="0" smtClean="0">
                <a:latin typeface="Calibri" panose="020F0502020204030204" pitchFamily="34" charset="0"/>
                <a:ea typeface="Calibri" panose="020F0502020204030204" pitchFamily="34" charset="0"/>
              </a:rPr>
              <a:t>«</a:t>
            </a:r>
            <a:r>
              <a:rPr lang="el-GR" sz="2400" dirty="0">
                <a:latin typeface="Calibri" panose="020F0502020204030204" pitchFamily="34" charset="0"/>
                <a:ea typeface="Calibri" panose="020F0502020204030204" pitchFamily="34" charset="0"/>
              </a:rPr>
              <a:t>Επενδύω στην Ελλάδα και άλλες διατάξεις</a:t>
            </a:r>
            <a:r>
              <a:rPr lang="el-GR" sz="2400" dirty="0" smtClean="0">
                <a:latin typeface="Calibri" panose="020F0502020204030204" pitchFamily="34" charset="0"/>
                <a:ea typeface="Calibri" panose="020F0502020204030204" pitchFamily="34" charset="0"/>
              </a:rPr>
              <a:t>»</a:t>
            </a:r>
            <a:endParaRPr lang="en-US" sz="2400" dirty="0">
              <a:latin typeface="Calibri" panose="020F0502020204030204" pitchFamily="34" charset="0"/>
              <a:ea typeface="Calibri" panose="020F0502020204030204" pitchFamily="34" charset="0"/>
            </a:endParaRPr>
          </a:p>
          <a:p>
            <a:pPr algn="ctr">
              <a:lnSpc>
                <a:spcPts val="2800"/>
              </a:lnSpc>
            </a:pPr>
            <a:r>
              <a:rPr lang="el-GR" sz="2400" dirty="0">
                <a:latin typeface="Calibri" panose="020F0502020204030204" pitchFamily="34" charset="0"/>
                <a:ea typeface="Calibri" panose="020F0502020204030204" pitchFamily="34" charset="0"/>
              </a:rPr>
              <a:t>προσδιορίζονται </a:t>
            </a:r>
            <a:r>
              <a:rPr lang="el-GR" sz="2400" dirty="0" smtClean="0">
                <a:latin typeface="Calibri" panose="020F0502020204030204" pitchFamily="34" charset="0"/>
                <a:ea typeface="Calibri" panose="020F0502020204030204" pitchFamily="34" charset="0"/>
              </a:rPr>
              <a:t>οι Δομές </a:t>
            </a:r>
            <a:r>
              <a:rPr lang="el-GR" sz="2400" dirty="0">
                <a:latin typeface="Calibri" panose="020F0502020204030204" pitchFamily="34" charset="0"/>
                <a:ea typeface="Calibri" panose="020F0502020204030204" pitchFamily="34" charset="0"/>
              </a:rPr>
              <a:t>του </a:t>
            </a:r>
            <a:endParaRPr lang="el-GR" sz="2400" dirty="0" smtClean="0">
              <a:latin typeface="Calibri" panose="020F0502020204030204" pitchFamily="34" charset="0"/>
              <a:ea typeface="Calibri" panose="020F0502020204030204" pitchFamily="34" charset="0"/>
            </a:endParaRPr>
          </a:p>
          <a:p>
            <a:pPr algn="ctr">
              <a:lnSpc>
                <a:spcPts val="2800"/>
              </a:lnSpc>
            </a:pPr>
            <a:r>
              <a:rPr lang="el-GR" sz="2400" dirty="0" smtClean="0">
                <a:latin typeface="Calibri" panose="020F0502020204030204" pitchFamily="34" charset="0"/>
                <a:ea typeface="Calibri" panose="020F0502020204030204" pitchFamily="34" charset="0"/>
              </a:rPr>
              <a:t>Εθνικού Οικοσυστήματος </a:t>
            </a:r>
            <a:r>
              <a:rPr lang="el-GR" sz="2400" dirty="0">
                <a:latin typeface="Calibri" panose="020F0502020204030204" pitchFamily="34" charset="0"/>
                <a:ea typeface="Calibri" panose="020F0502020204030204" pitchFamily="34" charset="0"/>
              </a:rPr>
              <a:t>Έρευνας &amp; </a:t>
            </a:r>
            <a:r>
              <a:rPr lang="el-GR" sz="2400" dirty="0" smtClean="0">
                <a:latin typeface="Calibri" panose="020F0502020204030204" pitchFamily="34" charset="0"/>
                <a:ea typeface="Calibri" panose="020F0502020204030204" pitchFamily="34" charset="0"/>
              </a:rPr>
              <a:t>Καινοτομίας:</a:t>
            </a:r>
          </a:p>
          <a:p>
            <a:pPr algn="ctr">
              <a:lnSpc>
                <a:spcPts val="2800"/>
              </a:lnSpc>
            </a:pPr>
            <a:endParaRPr lang="en-US" sz="2400" dirty="0">
              <a:latin typeface="Calibri" panose="020F0502020204030204" pitchFamily="34" charset="0"/>
              <a:ea typeface="Calibri" panose="020F0502020204030204" pitchFamily="34" charset="0"/>
            </a:endParaRPr>
          </a:p>
          <a:p>
            <a:pPr algn="ctr">
              <a:lnSpc>
                <a:spcPts val="2800"/>
              </a:lnSpc>
            </a:pPr>
            <a:r>
              <a:rPr lang="el-GR" sz="2400" dirty="0">
                <a:latin typeface="Calibri" panose="020F0502020204030204" pitchFamily="34" charset="0"/>
                <a:ea typeface="Calibri" panose="020F0502020204030204" pitchFamily="34" charset="0"/>
              </a:rPr>
              <a:t>το </a:t>
            </a:r>
            <a:r>
              <a:rPr lang="el-GR" sz="2400" b="1" dirty="0">
                <a:latin typeface="Calibri" panose="020F0502020204030204" pitchFamily="34" charset="0"/>
                <a:ea typeface="Calibri" panose="020F0502020204030204" pitchFamily="34" charset="0"/>
              </a:rPr>
              <a:t>ΕΣΕΤΕΚ</a:t>
            </a:r>
            <a:r>
              <a:rPr lang="el-GR" sz="2400" dirty="0">
                <a:latin typeface="Calibri" panose="020F0502020204030204" pitchFamily="34" charset="0"/>
                <a:ea typeface="Calibri" panose="020F0502020204030204" pitchFamily="34" charset="0"/>
              </a:rPr>
              <a:t>, το </a:t>
            </a:r>
            <a:r>
              <a:rPr lang="el-GR" sz="2400" b="1" dirty="0">
                <a:latin typeface="Calibri" panose="020F0502020204030204" pitchFamily="34" charset="0"/>
                <a:ea typeface="Calibri" panose="020F0502020204030204" pitchFamily="34" charset="0"/>
              </a:rPr>
              <a:t>ΕΛΙΔΕΚ</a:t>
            </a:r>
            <a:r>
              <a:rPr lang="el-GR" sz="2400" dirty="0">
                <a:latin typeface="Calibri" panose="020F0502020204030204" pitchFamily="34" charset="0"/>
                <a:ea typeface="Calibri" panose="020F0502020204030204" pitchFamily="34" charset="0"/>
              </a:rPr>
              <a:t>, τα </a:t>
            </a:r>
            <a:r>
              <a:rPr lang="el-GR" sz="2400" b="1" dirty="0">
                <a:latin typeface="Calibri" panose="020F0502020204030204" pitchFamily="34" charset="0"/>
                <a:ea typeface="Calibri" panose="020F0502020204030204" pitchFamily="34" charset="0"/>
              </a:rPr>
              <a:t>ΤΕΣ</a:t>
            </a:r>
            <a:r>
              <a:rPr lang="el-GR" sz="2400" dirty="0">
                <a:latin typeface="Calibri" panose="020F0502020204030204" pitchFamily="34" charset="0"/>
                <a:ea typeface="Calibri" panose="020F0502020204030204" pitchFamily="34" charset="0"/>
              </a:rPr>
              <a:t> και τα </a:t>
            </a:r>
            <a:r>
              <a:rPr lang="el-GR" sz="2400" b="1" dirty="0" smtClean="0">
                <a:latin typeface="Calibri" panose="020F0502020204030204" pitchFamily="34" charset="0"/>
                <a:ea typeface="Calibri" panose="020F0502020204030204" pitchFamily="34" charset="0"/>
              </a:rPr>
              <a:t>13 ΠΣΕΚ</a:t>
            </a:r>
            <a:r>
              <a:rPr lang="el-GR" sz="2400" dirty="0" smtClean="0">
                <a:latin typeface="Calibri" panose="020F0502020204030204" pitchFamily="34" charset="0"/>
                <a:ea typeface="Calibri" panose="020F0502020204030204" pitchFamily="34" charset="0"/>
              </a:rPr>
              <a:t>.</a:t>
            </a:r>
            <a:endParaRPr lang="en-US" sz="2400" dirty="0">
              <a:latin typeface="Calibri" panose="020F0502020204030204" pitchFamily="34" charset="0"/>
              <a:ea typeface="Calibri" panose="020F0502020204030204" pitchFamily="34" charset="0"/>
            </a:endParaRPr>
          </a:p>
        </p:txBody>
      </p:sp>
      <p:sp>
        <p:nvSpPr>
          <p:cNvPr id="13" name="Rectangle 12"/>
          <p:cNvSpPr/>
          <p:nvPr/>
        </p:nvSpPr>
        <p:spPr>
          <a:xfrm>
            <a:off x="172163" y="147625"/>
            <a:ext cx="3763851" cy="461665"/>
          </a:xfrm>
          <a:prstGeom prst="rect">
            <a:avLst/>
          </a:prstGeom>
        </p:spPr>
        <p:txBody>
          <a:bodyPr wrap="none">
            <a:spAutoFit/>
          </a:bodyPr>
          <a:lstStyle/>
          <a:p>
            <a:r>
              <a:rPr lang="el-GR" sz="2400" b="1" dirty="0" smtClean="0">
                <a:solidFill>
                  <a:srgbClr val="860000"/>
                </a:solidFill>
              </a:rPr>
              <a:t>ΕΘΝΙΚΟ ΟΙΚΟΣΥΣΤΗΜΑ Ε&amp;Κ</a:t>
            </a:r>
            <a:endParaRPr lang="en-US" sz="2400" dirty="0"/>
          </a:p>
        </p:txBody>
      </p:sp>
    </p:spTree>
    <p:extLst>
      <p:ext uri="{BB962C8B-B14F-4D97-AF65-F5344CB8AC3E}">
        <p14:creationId xmlns:p14="http://schemas.microsoft.com/office/powerpoint/2010/main" val="173753487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Cloud 17">
            <a:extLst>
              <a:ext uri="{FF2B5EF4-FFF2-40B4-BE49-F238E27FC236}">
                <a16:creationId xmlns:a16="http://schemas.microsoft.com/office/drawing/2014/main" xmlns="" id="{11EDEB3D-5B32-4731-809F-A275C7144CD9}"/>
              </a:ext>
            </a:extLst>
          </p:cNvPr>
          <p:cNvSpPr/>
          <p:nvPr/>
        </p:nvSpPr>
        <p:spPr>
          <a:xfrm rot="18655621">
            <a:off x="1059863" y="1768969"/>
            <a:ext cx="3069650" cy="3072817"/>
          </a:xfrm>
          <a:prstGeom prst="cloud">
            <a:avLst/>
          </a:prstGeom>
          <a:solidFill>
            <a:schemeClr val="accent4">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l-GR" i="1" dirty="0"/>
          </a:p>
          <a:p>
            <a:pPr algn="ctr"/>
            <a:endParaRPr lang="en-US" dirty="0"/>
          </a:p>
        </p:txBody>
      </p:sp>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9" name="TextBox 8">
            <a:extLst>
              <a:ext uri="{FF2B5EF4-FFF2-40B4-BE49-F238E27FC236}">
                <a16:creationId xmlns:a16="http://schemas.microsoft.com/office/drawing/2014/main" xmlns="" id="{1FAE5194-B0AA-4B4A-B31C-24C21D30E5F6}"/>
              </a:ext>
            </a:extLst>
          </p:cNvPr>
          <p:cNvSpPr txBox="1"/>
          <p:nvPr/>
        </p:nvSpPr>
        <p:spPr>
          <a:xfrm>
            <a:off x="2464507" y="2160984"/>
            <a:ext cx="1101584" cy="461665"/>
          </a:xfrm>
          <a:prstGeom prst="rect">
            <a:avLst/>
          </a:prstGeom>
          <a:noFill/>
        </p:spPr>
        <p:txBody>
          <a:bodyPr wrap="none" rtlCol="0">
            <a:spAutoFit/>
          </a:bodyPr>
          <a:lstStyle/>
          <a:p>
            <a:r>
              <a:rPr lang="el-GR" sz="2400" b="1" dirty="0">
                <a:solidFill>
                  <a:schemeClr val="accent1">
                    <a:lumMod val="50000"/>
                  </a:schemeClr>
                </a:solidFill>
              </a:rPr>
              <a:t>ΕΣΕΤΕΚ</a:t>
            </a:r>
            <a:endParaRPr lang="en-US" sz="2400" b="1" dirty="0">
              <a:solidFill>
                <a:schemeClr val="accent1">
                  <a:lumMod val="50000"/>
                </a:schemeClr>
              </a:solidFill>
            </a:endParaRPr>
          </a:p>
        </p:txBody>
      </p:sp>
      <p:sp>
        <p:nvSpPr>
          <p:cNvPr id="10" name="TextBox 9">
            <a:extLst>
              <a:ext uri="{FF2B5EF4-FFF2-40B4-BE49-F238E27FC236}">
                <a16:creationId xmlns:a16="http://schemas.microsoft.com/office/drawing/2014/main" xmlns="" id="{646315D6-8541-4B57-8007-51A907F0EB75}"/>
              </a:ext>
            </a:extLst>
          </p:cNvPr>
          <p:cNvSpPr txBox="1"/>
          <p:nvPr/>
        </p:nvSpPr>
        <p:spPr>
          <a:xfrm>
            <a:off x="2828576" y="3211238"/>
            <a:ext cx="631904" cy="461665"/>
          </a:xfrm>
          <a:prstGeom prst="rect">
            <a:avLst/>
          </a:prstGeom>
          <a:noFill/>
        </p:spPr>
        <p:txBody>
          <a:bodyPr wrap="none" rtlCol="0">
            <a:spAutoFit/>
          </a:bodyPr>
          <a:lstStyle/>
          <a:p>
            <a:r>
              <a:rPr lang="el-GR" sz="2400" b="1" dirty="0">
                <a:solidFill>
                  <a:schemeClr val="accent1">
                    <a:lumMod val="50000"/>
                  </a:schemeClr>
                </a:solidFill>
              </a:rPr>
              <a:t>ΤΕΣ</a:t>
            </a:r>
            <a:endParaRPr lang="en-US" sz="2400" b="1" dirty="0">
              <a:solidFill>
                <a:schemeClr val="accent1">
                  <a:lumMod val="50000"/>
                </a:schemeClr>
              </a:solidFill>
            </a:endParaRPr>
          </a:p>
        </p:txBody>
      </p:sp>
      <p:sp>
        <p:nvSpPr>
          <p:cNvPr id="11" name="TextBox 10">
            <a:extLst>
              <a:ext uri="{FF2B5EF4-FFF2-40B4-BE49-F238E27FC236}">
                <a16:creationId xmlns:a16="http://schemas.microsoft.com/office/drawing/2014/main" xmlns="" id="{FF92E8E2-6C08-4DDF-9758-8B9B3D541FE2}"/>
              </a:ext>
            </a:extLst>
          </p:cNvPr>
          <p:cNvSpPr txBox="1"/>
          <p:nvPr/>
        </p:nvSpPr>
        <p:spPr>
          <a:xfrm>
            <a:off x="1417736" y="2772793"/>
            <a:ext cx="1093761" cy="461665"/>
          </a:xfrm>
          <a:prstGeom prst="rect">
            <a:avLst/>
          </a:prstGeom>
          <a:noFill/>
        </p:spPr>
        <p:txBody>
          <a:bodyPr wrap="none" rtlCol="0">
            <a:spAutoFit/>
          </a:bodyPr>
          <a:lstStyle/>
          <a:p>
            <a:r>
              <a:rPr lang="el-GR" sz="2400" b="1" dirty="0">
                <a:solidFill>
                  <a:schemeClr val="accent1">
                    <a:lumMod val="50000"/>
                  </a:schemeClr>
                </a:solidFill>
              </a:rPr>
              <a:t>ΕΛΙΔΕΚ</a:t>
            </a:r>
            <a:endParaRPr lang="en-US" sz="2400" b="1" dirty="0">
              <a:solidFill>
                <a:schemeClr val="accent1">
                  <a:lumMod val="50000"/>
                </a:schemeClr>
              </a:solidFill>
            </a:endParaRPr>
          </a:p>
        </p:txBody>
      </p:sp>
      <p:sp>
        <p:nvSpPr>
          <p:cNvPr id="13" name="TextBox 12">
            <a:extLst>
              <a:ext uri="{FF2B5EF4-FFF2-40B4-BE49-F238E27FC236}">
                <a16:creationId xmlns:a16="http://schemas.microsoft.com/office/drawing/2014/main" xmlns="" id="{7BB0C3BD-2922-400A-A975-E4D61083B29E}"/>
              </a:ext>
            </a:extLst>
          </p:cNvPr>
          <p:cNvSpPr txBox="1"/>
          <p:nvPr/>
        </p:nvSpPr>
        <p:spPr>
          <a:xfrm>
            <a:off x="1873193" y="3831202"/>
            <a:ext cx="841897" cy="461665"/>
          </a:xfrm>
          <a:prstGeom prst="rect">
            <a:avLst/>
          </a:prstGeom>
          <a:noFill/>
        </p:spPr>
        <p:txBody>
          <a:bodyPr wrap="none" rtlCol="0">
            <a:spAutoFit/>
          </a:bodyPr>
          <a:lstStyle/>
          <a:p>
            <a:r>
              <a:rPr lang="el-GR" sz="2400" b="1" dirty="0">
                <a:solidFill>
                  <a:schemeClr val="accent1">
                    <a:lumMod val="50000"/>
                  </a:schemeClr>
                </a:solidFill>
              </a:rPr>
              <a:t>ΠΣΕΚ</a:t>
            </a:r>
            <a:endParaRPr lang="en-US" sz="2400" b="1" dirty="0">
              <a:solidFill>
                <a:schemeClr val="accent1">
                  <a:lumMod val="50000"/>
                </a:schemeClr>
              </a:solidFill>
            </a:endParaRPr>
          </a:p>
        </p:txBody>
      </p:sp>
      <p:sp>
        <p:nvSpPr>
          <p:cNvPr id="15" name="Cloud 14">
            <a:extLst>
              <a:ext uri="{FF2B5EF4-FFF2-40B4-BE49-F238E27FC236}">
                <a16:creationId xmlns:a16="http://schemas.microsoft.com/office/drawing/2014/main" xmlns="" id="{11EDEB3D-5B32-4731-809F-A275C7144CD9}"/>
              </a:ext>
            </a:extLst>
          </p:cNvPr>
          <p:cNvSpPr/>
          <p:nvPr/>
        </p:nvSpPr>
        <p:spPr>
          <a:xfrm>
            <a:off x="3621331" y="766916"/>
            <a:ext cx="4619750" cy="2965716"/>
          </a:xfrm>
          <a:prstGeom prst="cloud">
            <a:avLst/>
          </a:prstGeom>
          <a:solidFill>
            <a:schemeClr val="accent5">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endParaRPr lang="en-US" dirty="0"/>
          </a:p>
        </p:txBody>
      </p:sp>
      <p:sp>
        <p:nvSpPr>
          <p:cNvPr id="2" name="Rectangle 1"/>
          <p:cNvSpPr/>
          <p:nvPr/>
        </p:nvSpPr>
        <p:spPr>
          <a:xfrm>
            <a:off x="172163" y="147625"/>
            <a:ext cx="3763851" cy="461665"/>
          </a:xfrm>
          <a:prstGeom prst="rect">
            <a:avLst/>
          </a:prstGeom>
        </p:spPr>
        <p:txBody>
          <a:bodyPr wrap="none">
            <a:spAutoFit/>
          </a:bodyPr>
          <a:lstStyle/>
          <a:p>
            <a:r>
              <a:rPr lang="el-GR" sz="2400" b="1" dirty="0" smtClean="0">
                <a:solidFill>
                  <a:srgbClr val="860000"/>
                </a:solidFill>
              </a:rPr>
              <a:t>ΕΘΝΙΚΟ ΟΙΚΟΣΥΣΤΗΜΑ Ε&amp;Κ</a:t>
            </a:r>
            <a:endParaRPr lang="en-US" sz="2400" dirty="0"/>
          </a:p>
        </p:txBody>
      </p:sp>
      <p:sp>
        <p:nvSpPr>
          <p:cNvPr id="7" name="TextBox 6">
            <a:extLst>
              <a:ext uri="{FF2B5EF4-FFF2-40B4-BE49-F238E27FC236}">
                <a16:creationId xmlns:a16="http://schemas.microsoft.com/office/drawing/2014/main" xmlns="" id="{38E5C986-AE77-44D1-B911-6BB9A8CCA0B5}"/>
              </a:ext>
            </a:extLst>
          </p:cNvPr>
          <p:cNvSpPr txBox="1"/>
          <p:nvPr/>
        </p:nvSpPr>
        <p:spPr>
          <a:xfrm>
            <a:off x="4533603" y="2709500"/>
            <a:ext cx="2121496" cy="461665"/>
          </a:xfrm>
          <a:prstGeom prst="rect">
            <a:avLst/>
          </a:prstGeom>
          <a:noFill/>
        </p:spPr>
        <p:txBody>
          <a:bodyPr wrap="square" rtlCol="0">
            <a:spAutoFit/>
          </a:bodyPr>
          <a:lstStyle/>
          <a:p>
            <a:r>
              <a:rPr lang="el-GR" sz="2400" b="1" dirty="0" smtClean="0">
                <a:solidFill>
                  <a:schemeClr val="accent1">
                    <a:lumMod val="50000"/>
                  </a:schemeClr>
                </a:solidFill>
              </a:rPr>
              <a:t>ΥΠΑΕ/ΓΓΕΚ</a:t>
            </a:r>
            <a:endParaRPr lang="en-US" sz="2400" b="1" dirty="0">
              <a:solidFill>
                <a:schemeClr val="accent1">
                  <a:lumMod val="50000"/>
                </a:schemeClr>
              </a:solidFill>
            </a:endParaRPr>
          </a:p>
        </p:txBody>
      </p:sp>
      <p:sp>
        <p:nvSpPr>
          <p:cNvPr id="5" name="TextBox 4">
            <a:extLst>
              <a:ext uri="{FF2B5EF4-FFF2-40B4-BE49-F238E27FC236}">
                <a16:creationId xmlns:a16="http://schemas.microsoft.com/office/drawing/2014/main" xmlns="" id="{471D20F3-C6BB-4636-BC27-427E6B821767}"/>
              </a:ext>
            </a:extLst>
          </p:cNvPr>
          <p:cNvSpPr txBox="1"/>
          <p:nvPr/>
        </p:nvSpPr>
        <p:spPr>
          <a:xfrm>
            <a:off x="3978351" y="1873051"/>
            <a:ext cx="4262729" cy="430887"/>
          </a:xfrm>
          <a:prstGeom prst="rect">
            <a:avLst/>
          </a:prstGeom>
          <a:noFill/>
        </p:spPr>
        <p:txBody>
          <a:bodyPr wrap="square" rtlCol="0">
            <a:spAutoFit/>
          </a:bodyPr>
          <a:lstStyle/>
          <a:p>
            <a:r>
              <a:rPr lang="el-GR" sz="2200" b="1" dirty="0" smtClean="0">
                <a:solidFill>
                  <a:schemeClr val="accent1">
                    <a:lumMod val="50000"/>
                  </a:schemeClr>
                </a:solidFill>
              </a:rPr>
              <a:t>ΥΠΑΕ/Υφ. </a:t>
            </a:r>
            <a:r>
              <a:rPr lang="el-GR" sz="2200" b="1" dirty="0">
                <a:solidFill>
                  <a:schemeClr val="accent1">
                    <a:lumMod val="50000"/>
                  </a:schemeClr>
                </a:solidFill>
              </a:rPr>
              <a:t>Έρευνας &amp; Καινοτομίας</a:t>
            </a:r>
            <a:endParaRPr lang="en-US" sz="2200" b="1" dirty="0">
              <a:solidFill>
                <a:schemeClr val="accent1">
                  <a:lumMod val="50000"/>
                </a:schemeClr>
              </a:solidFill>
            </a:endParaRPr>
          </a:p>
        </p:txBody>
      </p:sp>
    </p:spTree>
    <p:extLst>
      <p:ext uri="{BB962C8B-B14F-4D97-AF65-F5344CB8AC3E}">
        <p14:creationId xmlns:p14="http://schemas.microsoft.com/office/powerpoint/2010/main" val="163060216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Cloud 22">
            <a:extLst>
              <a:ext uri="{FF2B5EF4-FFF2-40B4-BE49-F238E27FC236}">
                <a16:creationId xmlns:a16="http://schemas.microsoft.com/office/drawing/2014/main" xmlns="" id="{11EDEB3D-5B32-4731-809F-A275C7144CD9}"/>
              </a:ext>
            </a:extLst>
          </p:cNvPr>
          <p:cNvSpPr/>
          <p:nvPr/>
        </p:nvSpPr>
        <p:spPr>
          <a:xfrm rot="1314567">
            <a:off x="3652173" y="3058245"/>
            <a:ext cx="4761885" cy="2936249"/>
          </a:xfrm>
          <a:prstGeom prst="cloud">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endParaRPr lang="en-US" dirty="0"/>
          </a:p>
        </p:txBody>
      </p:sp>
      <p:sp>
        <p:nvSpPr>
          <p:cNvPr id="18" name="Cloud 17">
            <a:extLst>
              <a:ext uri="{FF2B5EF4-FFF2-40B4-BE49-F238E27FC236}">
                <a16:creationId xmlns:a16="http://schemas.microsoft.com/office/drawing/2014/main" xmlns="" id="{11EDEB3D-5B32-4731-809F-A275C7144CD9}"/>
              </a:ext>
            </a:extLst>
          </p:cNvPr>
          <p:cNvSpPr/>
          <p:nvPr/>
        </p:nvSpPr>
        <p:spPr>
          <a:xfrm rot="18655621">
            <a:off x="1059863" y="1768969"/>
            <a:ext cx="3069650" cy="3072817"/>
          </a:xfrm>
          <a:prstGeom prst="cloud">
            <a:avLst/>
          </a:prstGeom>
          <a:solidFill>
            <a:schemeClr val="accent4">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l-GR" i="1" dirty="0"/>
          </a:p>
          <a:p>
            <a:pPr algn="ctr"/>
            <a:endParaRPr lang="en-US" dirty="0"/>
          </a:p>
        </p:txBody>
      </p:sp>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2296" y="5766968"/>
            <a:ext cx="813515" cy="7647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6" name="Straight Connector 5"/>
          <p:cNvCxnSpPr/>
          <p:nvPr/>
        </p:nvCxnSpPr>
        <p:spPr>
          <a:xfrm flipV="1">
            <a:off x="965709" y="6405336"/>
            <a:ext cx="11238688" cy="4608"/>
          </a:xfrm>
          <a:prstGeom prst="line">
            <a:avLst/>
          </a:prstGeom>
          <a:ln w="38100" cmpd="thickThin">
            <a:solidFill>
              <a:srgbClr val="A61C0E"/>
            </a:solidFill>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0" y="6457890"/>
            <a:ext cx="12219432" cy="369332"/>
          </a:xfrm>
          <a:prstGeom prst="rect">
            <a:avLst/>
          </a:prstGeom>
          <a:solidFill>
            <a:srgbClr val="640000"/>
          </a:solidFill>
          <a:ln w="28575">
            <a:noFill/>
          </a:ln>
        </p:spPr>
        <p:txBody>
          <a:bodyPr wrap="square">
            <a:spAutoFit/>
          </a:bodyPr>
          <a:lstStyle/>
          <a:p>
            <a:pPr algn="ctr"/>
            <a:r>
              <a:rPr lang="el-GR" b="1" dirty="0" smtClean="0">
                <a:solidFill>
                  <a:schemeClr val="bg1"/>
                </a:solidFill>
              </a:rPr>
              <a:t>Περιφερειακό Συμβούλιο Έρευνας &amp; Καινοτομίας Περιφέρεια </a:t>
            </a:r>
            <a:r>
              <a:rPr lang="el-GR" b="1" dirty="0">
                <a:solidFill>
                  <a:schemeClr val="bg1"/>
                </a:solidFill>
              </a:rPr>
              <a:t>Ανατολικής Μακεδονίας-Θράκης</a:t>
            </a:r>
          </a:p>
        </p:txBody>
      </p:sp>
      <p:sp>
        <p:nvSpPr>
          <p:cNvPr id="9" name="TextBox 8">
            <a:extLst>
              <a:ext uri="{FF2B5EF4-FFF2-40B4-BE49-F238E27FC236}">
                <a16:creationId xmlns:a16="http://schemas.microsoft.com/office/drawing/2014/main" xmlns="" id="{1FAE5194-B0AA-4B4A-B31C-24C21D30E5F6}"/>
              </a:ext>
            </a:extLst>
          </p:cNvPr>
          <p:cNvSpPr txBox="1"/>
          <p:nvPr/>
        </p:nvSpPr>
        <p:spPr>
          <a:xfrm>
            <a:off x="2464507" y="2160984"/>
            <a:ext cx="1101584" cy="461665"/>
          </a:xfrm>
          <a:prstGeom prst="rect">
            <a:avLst/>
          </a:prstGeom>
          <a:noFill/>
        </p:spPr>
        <p:txBody>
          <a:bodyPr wrap="none" rtlCol="0">
            <a:spAutoFit/>
          </a:bodyPr>
          <a:lstStyle/>
          <a:p>
            <a:r>
              <a:rPr lang="el-GR" sz="2400" b="1" dirty="0">
                <a:solidFill>
                  <a:schemeClr val="accent1">
                    <a:lumMod val="50000"/>
                  </a:schemeClr>
                </a:solidFill>
              </a:rPr>
              <a:t>ΕΣΕΤΕΚ</a:t>
            </a:r>
            <a:endParaRPr lang="en-US" sz="2400" b="1" dirty="0">
              <a:solidFill>
                <a:schemeClr val="accent1">
                  <a:lumMod val="50000"/>
                </a:schemeClr>
              </a:solidFill>
            </a:endParaRPr>
          </a:p>
        </p:txBody>
      </p:sp>
      <p:sp>
        <p:nvSpPr>
          <p:cNvPr id="10" name="TextBox 9">
            <a:extLst>
              <a:ext uri="{FF2B5EF4-FFF2-40B4-BE49-F238E27FC236}">
                <a16:creationId xmlns:a16="http://schemas.microsoft.com/office/drawing/2014/main" xmlns="" id="{646315D6-8541-4B57-8007-51A907F0EB75}"/>
              </a:ext>
            </a:extLst>
          </p:cNvPr>
          <p:cNvSpPr txBox="1"/>
          <p:nvPr/>
        </p:nvSpPr>
        <p:spPr>
          <a:xfrm>
            <a:off x="2828576" y="3211238"/>
            <a:ext cx="631904" cy="461665"/>
          </a:xfrm>
          <a:prstGeom prst="rect">
            <a:avLst/>
          </a:prstGeom>
          <a:noFill/>
        </p:spPr>
        <p:txBody>
          <a:bodyPr wrap="none" rtlCol="0">
            <a:spAutoFit/>
          </a:bodyPr>
          <a:lstStyle/>
          <a:p>
            <a:r>
              <a:rPr lang="el-GR" sz="2400" b="1" dirty="0">
                <a:solidFill>
                  <a:schemeClr val="accent1">
                    <a:lumMod val="50000"/>
                  </a:schemeClr>
                </a:solidFill>
              </a:rPr>
              <a:t>ΤΕΣ</a:t>
            </a:r>
            <a:endParaRPr lang="en-US" sz="2400" b="1" dirty="0">
              <a:solidFill>
                <a:schemeClr val="accent1">
                  <a:lumMod val="50000"/>
                </a:schemeClr>
              </a:solidFill>
            </a:endParaRPr>
          </a:p>
        </p:txBody>
      </p:sp>
      <p:sp>
        <p:nvSpPr>
          <p:cNvPr id="11" name="TextBox 10">
            <a:extLst>
              <a:ext uri="{FF2B5EF4-FFF2-40B4-BE49-F238E27FC236}">
                <a16:creationId xmlns:a16="http://schemas.microsoft.com/office/drawing/2014/main" xmlns="" id="{FF92E8E2-6C08-4DDF-9758-8B9B3D541FE2}"/>
              </a:ext>
            </a:extLst>
          </p:cNvPr>
          <p:cNvSpPr txBox="1"/>
          <p:nvPr/>
        </p:nvSpPr>
        <p:spPr>
          <a:xfrm>
            <a:off x="1417736" y="2772793"/>
            <a:ext cx="1093761" cy="461665"/>
          </a:xfrm>
          <a:prstGeom prst="rect">
            <a:avLst/>
          </a:prstGeom>
          <a:noFill/>
        </p:spPr>
        <p:txBody>
          <a:bodyPr wrap="none" rtlCol="0">
            <a:spAutoFit/>
          </a:bodyPr>
          <a:lstStyle/>
          <a:p>
            <a:r>
              <a:rPr lang="el-GR" sz="2400" b="1" dirty="0">
                <a:solidFill>
                  <a:schemeClr val="accent1">
                    <a:lumMod val="50000"/>
                  </a:schemeClr>
                </a:solidFill>
              </a:rPr>
              <a:t>ΕΛΙΔΕΚ</a:t>
            </a:r>
            <a:endParaRPr lang="en-US" sz="2400" b="1" dirty="0">
              <a:solidFill>
                <a:schemeClr val="accent1">
                  <a:lumMod val="50000"/>
                </a:schemeClr>
              </a:solidFill>
            </a:endParaRPr>
          </a:p>
        </p:txBody>
      </p:sp>
      <p:sp>
        <p:nvSpPr>
          <p:cNvPr id="13" name="TextBox 12">
            <a:extLst>
              <a:ext uri="{FF2B5EF4-FFF2-40B4-BE49-F238E27FC236}">
                <a16:creationId xmlns:a16="http://schemas.microsoft.com/office/drawing/2014/main" xmlns="" id="{7BB0C3BD-2922-400A-A975-E4D61083B29E}"/>
              </a:ext>
            </a:extLst>
          </p:cNvPr>
          <p:cNvSpPr txBox="1"/>
          <p:nvPr/>
        </p:nvSpPr>
        <p:spPr>
          <a:xfrm>
            <a:off x="1873193" y="3831202"/>
            <a:ext cx="841897" cy="461665"/>
          </a:xfrm>
          <a:prstGeom prst="rect">
            <a:avLst/>
          </a:prstGeom>
          <a:noFill/>
        </p:spPr>
        <p:txBody>
          <a:bodyPr wrap="none" rtlCol="0">
            <a:spAutoFit/>
          </a:bodyPr>
          <a:lstStyle/>
          <a:p>
            <a:r>
              <a:rPr lang="el-GR" sz="2400" b="1" dirty="0">
                <a:solidFill>
                  <a:schemeClr val="accent1">
                    <a:lumMod val="50000"/>
                  </a:schemeClr>
                </a:solidFill>
              </a:rPr>
              <a:t>ΠΣΕΚ</a:t>
            </a:r>
            <a:endParaRPr lang="en-US" sz="2400" b="1" dirty="0">
              <a:solidFill>
                <a:schemeClr val="accent1">
                  <a:lumMod val="50000"/>
                </a:schemeClr>
              </a:solidFill>
            </a:endParaRPr>
          </a:p>
        </p:txBody>
      </p:sp>
      <p:sp>
        <p:nvSpPr>
          <p:cNvPr id="15" name="Cloud 14">
            <a:extLst>
              <a:ext uri="{FF2B5EF4-FFF2-40B4-BE49-F238E27FC236}">
                <a16:creationId xmlns:a16="http://schemas.microsoft.com/office/drawing/2014/main" xmlns="" id="{11EDEB3D-5B32-4731-809F-A275C7144CD9}"/>
              </a:ext>
            </a:extLst>
          </p:cNvPr>
          <p:cNvSpPr/>
          <p:nvPr/>
        </p:nvSpPr>
        <p:spPr>
          <a:xfrm>
            <a:off x="3621331" y="766916"/>
            <a:ext cx="4619750" cy="2965716"/>
          </a:xfrm>
          <a:prstGeom prst="cloud">
            <a:avLst/>
          </a:prstGeom>
          <a:solidFill>
            <a:schemeClr val="accent5">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endParaRPr lang="en-US" dirty="0"/>
          </a:p>
        </p:txBody>
      </p:sp>
      <p:sp>
        <p:nvSpPr>
          <p:cNvPr id="2" name="Rectangle 1"/>
          <p:cNvSpPr/>
          <p:nvPr/>
        </p:nvSpPr>
        <p:spPr>
          <a:xfrm>
            <a:off x="172163" y="147625"/>
            <a:ext cx="3763851" cy="461665"/>
          </a:xfrm>
          <a:prstGeom prst="rect">
            <a:avLst/>
          </a:prstGeom>
        </p:spPr>
        <p:txBody>
          <a:bodyPr wrap="none">
            <a:spAutoFit/>
          </a:bodyPr>
          <a:lstStyle/>
          <a:p>
            <a:r>
              <a:rPr lang="el-GR" sz="2400" b="1" dirty="0" smtClean="0">
                <a:solidFill>
                  <a:srgbClr val="860000"/>
                </a:solidFill>
              </a:rPr>
              <a:t>ΕΘΝΙΚΟ ΟΙΚΟΣΥΣΤΗΜΑ Ε&amp;Κ</a:t>
            </a:r>
            <a:endParaRPr lang="en-US" sz="2400" dirty="0"/>
          </a:p>
        </p:txBody>
      </p:sp>
      <p:sp>
        <p:nvSpPr>
          <p:cNvPr id="7" name="TextBox 6">
            <a:extLst>
              <a:ext uri="{FF2B5EF4-FFF2-40B4-BE49-F238E27FC236}">
                <a16:creationId xmlns:a16="http://schemas.microsoft.com/office/drawing/2014/main" xmlns="" id="{38E5C986-AE77-44D1-B911-6BB9A8CCA0B5}"/>
              </a:ext>
            </a:extLst>
          </p:cNvPr>
          <p:cNvSpPr txBox="1"/>
          <p:nvPr/>
        </p:nvSpPr>
        <p:spPr>
          <a:xfrm>
            <a:off x="4533603" y="2709500"/>
            <a:ext cx="2121496" cy="461665"/>
          </a:xfrm>
          <a:prstGeom prst="rect">
            <a:avLst/>
          </a:prstGeom>
          <a:noFill/>
        </p:spPr>
        <p:txBody>
          <a:bodyPr wrap="square" rtlCol="0">
            <a:spAutoFit/>
          </a:bodyPr>
          <a:lstStyle/>
          <a:p>
            <a:r>
              <a:rPr lang="el-GR" sz="2400" b="1" dirty="0" smtClean="0">
                <a:solidFill>
                  <a:schemeClr val="accent1">
                    <a:lumMod val="50000"/>
                  </a:schemeClr>
                </a:solidFill>
              </a:rPr>
              <a:t>ΥΠΑΕ/ΓΓΕΚ</a:t>
            </a:r>
            <a:endParaRPr lang="en-US" sz="2400" b="1" dirty="0">
              <a:solidFill>
                <a:schemeClr val="accent1">
                  <a:lumMod val="50000"/>
                </a:schemeClr>
              </a:solidFill>
            </a:endParaRPr>
          </a:p>
        </p:txBody>
      </p:sp>
      <p:sp>
        <p:nvSpPr>
          <p:cNvPr id="5" name="TextBox 4">
            <a:extLst>
              <a:ext uri="{FF2B5EF4-FFF2-40B4-BE49-F238E27FC236}">
                <a16:creationId xmlns:a16="http://schemas.microsoft.com/office/drawing/2014/main" xmlns="" id="{471D20F3-C6BB-4636-BC27-427E6B821767}"/>
              </a:ext>
            </a:extLst>
          </p:cNvPr>
          <p:cNvSpPr txBox="1"/>
          <p:nvPr/>
        </p:nvSpPr>
        <p:spPr>
          <a:xfrm>
            <a:off x="3978351" y="1873051"/>
            <a:ext cx="4262729" cy="430887"/>
          </a:xfrm>
          <a:prstGeom prst="rect">
            <a:avLst/>
          </a:prstGeom>
          <a:noFill/>
        </p:spPr>
        <p:txBody>
          <a:bodyPr wrap="square" rtlCol="0">
            <a:spAutoFit/>
          </a:bodyPr>
          <a:lstStyle/>
          <a:p>
            <a:r>
              <a:rPr lang="el-GR" sz="2200" b="1" dirty="0" smtClean="0">
                <a:solidFill>
                  <a:schemeClr val="accent1">
                    <a:lumMod val="50000"/>
                  </a:schemeClr>
                </a:solidFill>
              </a:rPr>
              <a:t>ΥΠΑΕ/Υφ. </a:t>
            </a:r>
            <a:r>
              <a:rPr lang="el-GR" sz="2200" b="1" dirty="0">
                <a:solidFill>
                  <a:schemeClr val="accent1">
                    <a:lumMod val="50000"/>
                  </a:schemeClr>
                </a:solidFill>
              </a:rPr>
              <a:t>Έρευνας &amp; Καινοτομίας</a:t>
            </a:r>
            <a:endParaRPr lang="en-US" sz="2200" b="1" dirty="0">
              <a:solidFill>
                <a:schemeClr val="accent1">
                  <a:lumMod val="50000"/>
                </a:schemeClr>
              </a:solidFill>
            </a:endParaRPr>
          </a:p>
        </p:txBody>
      </p:sp>
      <p:sp>
        <p:nvSpPr>
          <p:cNvPr id="20" name="TextBox 19">
            <a:extLst>
              <a:ext uri="{FF2B5EF4-FFF2-40B4-BE49-F238E27FC236}">
                <a16:creationId xmlns:a16="http://schemas.microsoft.com/office/drawing/2014/main" xmlns="" id="{2440E776-920D-41AA-844E-0058EFFB092B}"/>
              </a:ext>
            </a:extLst>
          </p:cNvPr>
          <p:cNvSpPr txBox="1"/>
          <p:nvPr/>
        </p:nvSpPr>
        <p:spPr>
          <a:xfrm>
            <a:off x="5714764" y="4223499"/>
            <a:ext cx="2228559" cy="400110"/>
          </a:xfrm>
          <a:prstGeom prst="rect">
            <a:avLst/>
          </a:prstGeom>
          <a:noFill/>
        </p:spPr>
        <p:txBody>
          <a:bodyPr wrap="none" rtlCol="0">
            <a:spAutoFit/>
          </a:bodyPr>
          <a:lstStyle/>
          <a:p>
            <a:r>
              <a:rPr lang="el-GR" sz="2000" b="1" dirty="0">
                <a:solidFill>
                  <a:schemeClr val="accent1">
                    <a:lumMod val="50000"/>
                  </a:schemeClr>
                </a:solidFill>
              </a:rPr>
              <a:t>Ερευνητικά Κέντρα</a:t>
            </a:r>
            <a:endParaRPr lang="en-US" sz="2000" b="1" dirty="0">
              <a:solidFill>
                <a:schemeClr val="accent1">
                  <a:lumMod val="50000"/>
                </a:schemeClr>
              </a:solidFill>
            </a:endParaRPr>
          </a:p>
        </p:txBody>
      </p:sp>
      <p:sp>
        <p:nvSpPr>
          <p:cNvPr id="21" name="TextBox 20">
            <a:extLst>
              <a:ext uri="{FF2B5EF4-FFF2-40B4-BE49-F238E27FC236}">
                <a16:creationId xmlns:a16="http://schemas.microsoft.com/office/drawing/2014/main" xmlns="" id="{575D19A5-F2C0-4B8F-9FE7-E8D09EA658F8}"/>
              </a:ext>
            </a:extLst>
          </p:cNvPr>
          <p:cNvSpPr txBox="1"/>
          <p:nvPr/>
        </p:nvSpPr>
        <p:spPr>
          <a:xfrm>
            <a:off x="4473470" y="4760533"/>
            <a:ext cx="3312702" cy="707886"/>
          </a:xfrm>
          <a:prstGeom prst="rect">
            <a:avLst/>
          </a:prstGeom>
          <a:noFill/>
        </p:spPr>
        <p:txBody>
          <a:bodyPr wrap="none" rtlCol="0">
            <a:spAutoFit/>
          </a:bodyPr>
          <a:lstStyle/>
          <a:p>
            <a:pPr algn="ctr"/>
            <a:r>
              <a:rPr lang="el-GR" sz="2000" b="1" dirty="0">
                <a:solidFill>
                  <a:schemeClr val="accent1">
                    <a:lumMod val="50000"/>
                  </a:schemeClr>
                </a:solidFill>
              </a:rPr>
              <a:t>Ερευνητικά </a:t>
            </a:r>
            <a:r>
              <a:rPr lang="el-GR" sz="2000" b="1" dirty="0" smtClean="0">
                <a:solidFill>
                  <a:schemeClr val="accent1">
                    <a:lumMod val="50000"/>
                  </a:schemeClr>
                </a:solidFill>
              </a:rPr>
              <a:t>Πανεπιστημιακά </a:t>
            </a:r>
            <a:endParaRPr lang="el-GR" sz="2000" b="1" dirty="0">
              <a:solidFill>
                <a:schemeClr val="accent1">
                  <a:lumMod val="50000"/>
                </a:schemeClr>
              </a:solidFill>
            </a:endParaRPr>
          </a:p>
          <a:p>
            <a:pPr algn="ctr"/>
            <a:r>
              <a:rPr lang="el-GR" sz="2000" b="1" dirty="0">
                <a:solidFill>
                  <a:schemeClr val="accent1">
                    <a:lumMod val="50000"/>
                  </a:schemeClr>
                </a:solidFill>
              </a:rPr>
              <a:t>Ινστιτούτα (ΕΠΙ)</a:t>
            </a:r>
            <a:endParaRPr lang="en-US" sz="2000" b="1" dirty="0">
              <a:solidFill>
                <a:schemeClr val="accent1">
                  <a:lumMod val="50000"/>
                </a:schemeClr>
              </a:solidFill>
            </a:endParaRPr>
          </a:p>
        </p:txBody>
      </p:sp>
      <p:sp>
        <p:nvSpPr>
          <p:cNvPr id="22" name="TextBox 21">
            <a:extLst>
              <a:ext uri="{FF2B5EF4-FFF2-40B4-BE49-F238E27FC236}">
                <a16:creationId xmlns:a16="http://schemas.microsoft.com/office/drawing/2014/main" xmlns="" id="{B1863859-3EB5-43D2-A967-63B50EB0184F}"/>
              </a:ext>
            </a:extLst>
          </p:cNvPr>
          <p:cNvSpPr txBox="1"/>
          <p:nvPr/>
        </p:nvSpPr>
        <p:spPr>
          <a:xfrm>
            <a:off x="4363187" y="3854743"/>
            <a:ext cx="1266693" cy="400110"/>
          </a:xfrm>
          <a:prstGeom prst="rect">
            <a:avLst/>
          </a:prstGeom>
          <a:noFill/>
        </p:spPr>
        <p:txBody>
          <a:bodyPr wrap="none" rtlCol="0">
            <a:spAutoFit/>
          </a:bodyPr>
          <a:lstStyle/>
          <a:p>
            <a:r>
              <a:rPr lang="el-GR" sz="2000" b="1" dirty="0">
                <a:solidFill>
                  <a:schemeClr val="accent1">
                    <a:lumMod val="50000"/>
                  </a:schemeClr>
                </a:solidFill>
              </a:rPr>
              <a:t>ΑΕΙ  &amp;  ΤΕΙ</a:t>
            </a:r>
            <a:endParaRPr lang="en-US" sz="2000" b="1" dirty="0">
              <a:solidFill>
                <a:schemeClr val="accent1">
                  <a:lumMod val="50000"/>
                </a:schemeClr>
              </a:solidFill>
            </a:endParaRPr>
          </a:p>
        </p:txBody>
      </p:sp>
    </p:spTree>
    <p:extLst>
      <p:ext uri="{BB962C8B-B14F-4D97-AF65-F5344CB8AC3E}">
        <p14:creationId xmlns:p14="http://schemas.microsoft.com/office/powerpoint/2010/main" val="378009902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321</TotalTime>
  <Words>1037</Words>
  <Application>Microsoft Office PowerPoint</Application>
  <PresentationFormat>Προσαρμογή</PresentationFormat>
  <Paragraphs>134</Paragraphs>
  <Slides>15</Slides>
  <Notes>2</Notes>
  <HiddenSlides>0</HiddenSlides>
  <MMClips>0</MMClips>
  <ScaleCrop>false</ScaleCrop>
  <HeadingPairs>
    <vt:vector size="4" baseType="variant">
      <vt:variant>
        <vt:lpstr>Θέμα</vt:lpstr>
      </vt:variant>
      <vt:variant>
        <vt:i4>1</vt:i4>
      </vt:variant>
      <vt:variant>
        <vt:lpstr>Τίτλοι διαφανειών</vt:lpstr>
      </vt:variant>
      <vt:variant>
        <vt:i4>15</vt:i4>
      </vt:variant>
    </vt:vector>
  </HeadingPairs>
  <TitlesOfParts>
    <vt:vector size="16" baseType="lpstr">
      <vt:lpstr>Office Theme</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Petros Soukoulias</dc:creator>
  <cp:lastModifiedBy>user00000</cp:lastModifiedBy>
  <cp:revision>22</cp:revision>
  <dcterms:created xsi:type="dcterms:W3CDTF">2021-01-11T17:29:32Z</dcterms:created>
  <dcterms:modified xsi:type="dcterms:W3CDTF">2021-01-25T07:43:12Z</dcterms:modified>
</cp:coreProperties>
</file>

<file path=docProps/thumbnail.jpeg>
</file>